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8" d="100"/>
          <a:sy n="48" d="100"/>
        </p:scale>
        <p:origin x="206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11DA26-D103-4B97-A528-235F9F0E06D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90758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1DA26-D103-4B97-A528-235F9F0E06D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138496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1DA26-D103-4B97-A528-235F9F0E06D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82339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1DA26-D103-4B97-A528-235F9F0E06D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393951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11DA26-D103-4B97-A528-235F9F0E06D6}" type="datetimeFigureOut">
              <a:rPr lang="en-US" smtClean="0"/>
              <a:t>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223837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11DA26-D103-4B97-A528-235F9F0E06D6}" type="datetimeFigureOut">
              <a:rPr lang="en-US" smtClean="0"/>
              <a:t>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130701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1DA26-D103-4B97-A528-235F9F0E06D6}" type="datetimeFigureOut">
              <a:rPr lang="en-US" smtClean="0"/>
              <a:t>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419516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11DA26-D103-4B97-A528-235F9F0E06D6}" type="datetimeFigureOut">
              <a:rPr lang="en-US" smtClean="0"/>
              <a:t>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130404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1DA26-D103-4B97-A528-235F9F0E06D6}" type="datetimeFigureOut">
              <a:rPr lang="en-US" smtClean="0"/>
              <a:t>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210725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11DA26-D103-4B97-A528-235F9F0E06D6}" type="datetimeFigureOut">
              <a:rPr lang="en-US" smtClean="0"/>
              <a:t>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12368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11DA26-D103-4B97-A528-235F9F0E06D6}" type="datetimeFigureOut">
              <a:rPr lang="en-US" smtClean="0"/>
              <a:t>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7427A-19EA-4904-8F65-3B221F97BE7A}" type="slidenum">
              <a:rPr lang="en-US" smtClean="0"/>
              <a:t>‹#›</a:t>
            </a:fld>
            <a:endParaRPr lang="en-US"/>
          </a:p>
        </p:txBody>
      </p:sp>
    </p:spTree>
    <p:extLst>
      <p:ext uri="{BB962C8B-B14F-4D97-AF65-F5344CB8AC3E}">
        <p14:creationId xmlns:p14="http://schemas.microsoft.com/office/powerpoint/2010/main" val="175911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11DA26-D103-4B97-A528-235F9F0E06D6}" type="datetimeFigureOut">
              <a:rPr lang="en-US" smtClean="0"/>
              <a:t>1/3/2023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0B7427A-19EA-4904-8F65-3B221F97BE7A}" type="slidenum">
              <a:rPr lang="en-US" smtClean="0"/>
              <a:t>‹#›</a:t>
            </a:fld>
            <a:endParaRPr lang="en-US"/>
          </a:p>
        </p:txBody>
      </p:sp>
    </p:spTree>
    <p:extLst>
      <p:ext uri="{BB962C8B-B14F-4D97-AF65-F5344CB8AC3E}">
        <p14:creationId xmlns:p14="http://schemas.microsoft.com/office/powerpoint/2010/main" val="864514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DBF37673-D6A1-442C-B31C-68A47D5A2B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93" y="171403"/>
            <a:ext cx="2536303" cy="372907"/>
          </a:xfrm>
          <a:prstGeom prst="rect">
            <a:avLst/>
          </a:prstGeom>
        </p:spPr>
      </p:pic>
      <p:sp>
        <p:nvSpPr>
          <p:cNvPr id="6" name="TextBox 5">
            <a:extLst>
              <a:ext uri="{FF2B5EF4-FFF2-40B4-BE49-F238E27FC236}">
                <a16:creationId xmlns:a16="http://schemas.microsoft.com/office/drawing/2014/main" id="{03145E30-712D-40D6-B9B9-C63B0BF4C4EE}"/>
              </a:ext>
            </a:extLst>
          </p:cNvPr>
          <p:cNvSpPr txBox="1"/>
          <p:nvPr/>
        </p:nvSpPr>
        <p:spPr>
          <a:xfrm>
            <a:off x="3392828" y="167828"/>
            <a:ext cx="326454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Skin Health Questionnaire</a:t>
            </a:r>
          </a:p>
        </p:txBody>
      </p:sp>
      <p:sp>
        <p:nvSpPr>
          <p:cNvPr id="7" name="TextBox 6">
            <a:extLst>
              <a:ext uri="{FF2B5EF4-FFF2-40B4-BE49-F238E27FC236}">
                <a16:creationId xmlns:a16="http://schemas.microsoft.com/office/drawing/2014/main" id="{4CBA5239-16B1-4DCB-9307-326140CAB417}"/>
              </a:ext>
            </a:extLst>
          </p:cNvPr>
          <p:cNvSpPr txBox="1"/>
          <p:nvPr/>
        </p:nvSpPr>
        <p:spPr>
          <a:xfrm>
            <a:off x="231492" y="698233"/>
            <a:ext cx="6416231"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At our offices our goal is to improve your overall </a:t>
            </a:r>
            <a:r>
              <a:rPr lang="en-US" sz="1200" i="1" dirty="0">
                <a:latin typeface="Arial" panose="020B0604020202020204" pitchFamily="34" charset="0"/>
                <a:cs typeface="Arial" panose="020B0604020202020204" pitchFamily="34" charset="0"/>
              </a:rPr>
              <a:t>skin health. </a:t>
            </a:r>
            <a:r>
              <a:rPr lang="en-US" sz="1200" dirty="0">
                <a:latin typeface="Arial" panose="020B0604020202020204" pitchFamily="34" charset="0"/>
                <a:cs typeface="Arial" panose="020B0604020202020204" pitchFamily="34" charset="0"/>
              </a:rPr>
              <a:t>This is a three-pronged approach. As such, if you can take a moment to fill this form in, it will help us guide your appointment(s) and skin plans. Thank you! </a:t>
            </a:r>
          </a:p>
        </p:txBody>
      </p:sp>
      <p:sp>
        <p:nvSpPr>
          <p:cNvPr id="8" name="Rectangle 7">
            <a:extLst>
              <a:ext uri="{FF2B5EF4-FFF2-40B4-BE49-F238E27FC236}">
                <a16:creationId xmlns:a16="http://schemas.microsoft.com/office/drawing/2014/main" id="{6FA3C833-F500-4E9C-8953-C10E7A3E78D9}"/>
              </a:ext>
            </a:extLst>
          </p:cNvPr>
          <p:cNvSpPr/>
          <p:nvPr/>
        </p:nvSpPr>
        <p:spPr>
          <a:xfrm>
            <a:off x="358814" y="2806870"/>
            <a:ext cx="1805651" cy="54883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12715C7-D2F9-4F12-8264-F40BE23E4362}"/>
              </a:ext>
            </a:extLst>
          </p:cNvPr>
          <p:cNvSpPr/>
          <p:nvPr/>
        </p:nvSpPr>
        <p:spPr>
          <a:xfrm>
            <a:off x="2548357" y="2820370"/>
            <a:ext cx="1805651" cy="54883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71F355-660D-40D1-A22C-889927620DB6}"/>
              </a:ext>
            </a:extLst>
          </p:cNvPr>
          <p:cNvSpPr/>
          <p:nvPr/>
        </p:nvSpPr>
        <p:spPr>
          <a:xfrm>
            <a:off x="4737900" y="2833870"/>
            <a:ext cx="1805651" cy="54883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460BB57-5DD9-453D-B60B-7F1EA7352DDB}"/>
              </a:ext>
            </a:extLst>
          </p:cNvPr>
          <p:cNvSpPr txBox="1"/>
          <p:nvPr/>
        </p:nvSpPr>
        <p:spPr>
          <a:xfrm>
            <a:off x="221843" y="1348350"/>
            <a:ext cx="6416231"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Skin Health consists of three categories – Medical (addressing ongoing medical concerns and diagnoses – working on prevention of future issues; Skincare (full face and body care); Aesthetic (enhancing and improving your skin thru cosmetic treatments). </a:t>
            </a:r>
          </a:p>
        </p:txBody>
      </p:sp>
      <p:sp>
        <p:nvSpPr>
          <p:cNvPr id="12" name="TextBox 11">
            <a:extLst>
              <a:ext uri="{FF2B5EF4-FFF2-40B4-BE49-F238E27FC236}">
                <a16:creationId xmlns:a16="http://schemas.microsoft.com/office/drawing/2014/main" id="{7D6B43EA-7C5B-4A25-B39E-8F57BF390B99}"/>
              </a:ext>
            </a:extLst>
          </p:cNvPr>
          <p:cNvSpPr txBox="1"/>
          <p:nvPr/>
        </p:nvSpPr>
        <p:spPr>
          <a:xfrm>
            <a:off x="223769" y="2033183"/>
            <a:ext cx="6416231" cy="461665"/>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At this time, I am interested in:  (circle all that apply and please circle any applicable items below in columns)     </a:t>
            </a:r>
            <a:r>
              <a:rPr lang="en-US" sz="1200" b="1" dirty="0">
                <a:latin typeface="Arial" panose="020B0604020202020204" pitchFamily="34" charset="0"/>
                <a:cs typeface="Arial" panose="020B0604020202020204" pitchFamily="34" charset="0"/>
              </a:rPr>
              <a:t>Medical    Skincare    Aesthetic </a:t>
            </a:r>
          </a:p>
        </p:txBody>
      </p:sp>
      <p:sp>
        <p:nvSpPr>
          <p:cNvPr id="13" name="TextBox 12">
            <a:extLst>
              <a:ext uri="{FF2B5EF4-FFF2-40B4-BE49-F238E27FC236}">
                <a16:creationId xmlns:a16="http://schemas.microsoft.com/office/drawing/2014/main" id="{4681A522-3A05-44C8-9423-31897C433A41}"/>
              </a:ext>
            </a:extLst>
          </p:cNvPr>
          <p:cNvSpPr txBox="1"/>
          <p:nvPr/>
        </p:nvSpPr>
        <p:spPr>
          <a:xfrm>
            <a:off x="225694" y="2474331"/>
            <a:ext cx="663230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I wish to discuss the above item(s):  (circle all that apply)     </a:t>
            </a:r>
            <a:r>
              <a:rPr lang="en-US" sz="1200" b="1" dirty="0">
                <a:latin typeface="Arial" panose="020B0604020202020204" pitchFamily="34" charset="0"/>
                <a:cs typeface="Arial" panose="020B0604020202020204" pitchFamily="34" charset="0"/>
              </a:rPr>
              <a:t>Today    In the future    Ongoing </a:t>
            </a:r>
          </a:p>
        </p:txBody>
      </p:sp>
      <p:sp>
        <p:nvSpPr>
          <p:cNvPr id="14" name="TextBox 13">
            <a:extLst>
              <a:ext uri="{FF2B5EF4-FFF2-40B4-BE49-F238E27FC236}">
                <a16:creationId xmlns:a16="http://schemas.microsoft.com/office/drawing/2014/main" id="{69763981-EE80-4A09-9E9F-B74790DDC942}"/>
              </a:ext>
            </a:extLst>
          </p:cNvPr>
          <p:cNvSpPr txBox="1"/>
          <p:nvPr/>
        </p:nvSpPr>
        <p:spPr>
          <a:xfrm>
            <a:off x="362566" y="2798724"/>
            <a:ext cx="1805651" cy="292388"/>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Medical* </a:t>
            </a:r>
          </a:p>
        </p:txBody>
      </p:sp>
      <p:sp>
        <p:nvSpPr>
          <p:cNvPr id="15" name="TextBox 14">
            <a:extLst>
              <a:ext uri="{FF2B5EF4-FFF2-40B4-BE49-F238E27FC236}">
                <a16:creationId xmlns:a16="http://schemas.microsoft.com/office/drawing/2014/main" id="{C9D59F7E-8365-4796-9874-A354F9ED04F8}"/>
              </a:ext>
            </a:extLst>
          </p:cNvPr>
          <p:cNvSpPr txBox="1"/>
          <p:nvPr/>
        </p:nvSpPr>
        <p:spPr>
          <a:xfrm>
            <a:off x="2575260" y="2800653"/>
            <a:ext cx="1805651" cy="292388"/>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Skincare</a:t>
            </a:r>
          </a:p>
        </p:txBody>
      </p:sp>
      <p:sp>
        <p:nvSpPr>
          <p:cNvPr id="16" name="TextBox 15">
            <a:extLst>
              <a:ext uri="{FF2B5EF4-FFF2-40B4-BE49-F238E27FC236}">
                <a16:creationId xmlns:a16="http://schemas.microsoft.com/office/drawing/2014/main" id="{5090B944-2A3B-4C74-9F7D-AB6A53BBF9C3}"/>
              </a:ext>
            </a:extLst>
          </p:cNvPr>
          <p:cNvSpPr txBox="1"/>
          <p:nvPr/>
        </p:nvSpPr>
        <p:spPr>
          <a:xfrm>
            <a:off x="4787954" y="2802582"/>
            <a:ext cx="1805651" cy="292388"/>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Facial Aesthetics </a:t>
            </a:r>
          </a:p>
        </p:txBody>
      </p:sp>
      <p:sp>
        <p:nvSpPr>
          <p:cNvPr id="17" name="TextBox 16">
            <a:extLst>
              <a:ext uri="{FF2B5EF4-FFF2-40B4-BE49-F238E27FC236}">
                <a16:creationId xmlns:a16="http://schemas.microsoft.com/office/drawing/2014/main" id="{2B969906-0BB7-4256-8FA8-14D23A12E851}"/>
              </a:ext>
            </a:extLst>
          </p:cNvPr>
          <p:cNvSpPr txBox="1"/>
          <p:nvPr/>
        </p:nvSpPr>
        <p:spPr>
          <a:xfrm>
            <a:off x="244994" y="8410938"/>
            <a:ext cx="6275414"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*Items in this category require medical diagnosing, which is part of the AMA and require fees and charges. These are not cosmetic services and are not part of our free cosmetic consultations. </a:t>
            </a:r>
          </a:p>
        </p:txBody>
      </p:sp>
      <p:sp>
        <p:nvSpPr>
          <p:cNvPr id="2" name="TextBox 1">
            <a:extLst>
              <a:ext uri="{FF2B5EF4-FFF2-40B4-BE49-F238E27FC236}">
                <a16:creationId xmlns:a16="http://schemas.microsoft.com/office/drawing/2014/main" id="{794F317E-E610-4AD2-92E4-A5FF8AD9CE38}"/>
              </a:ext>
            </a:extLst>
          </p:cNvPr>
          <p:cNvSpPr txBox="1"/>
          <p:nvPr/>
        </p:nvSpPr>
        <p:spPr>
          <a:xfrm>
            <a:off x="358814" y="3057073"/>
            <a:ext cx="1805651" cy="3100849"/>
          </a:xfrm>
          <a:prstGeom prst="rect">
            <a:avLst/>
          </a:prstGeom>
          <a:noFill/>
        </p:spPr>
        <p:txBody>
          <a:bodyPr wrap="square" rtlCol="0">
            <a:spAutoFit/>
          </a:bodyPr>
          <a:lstStyle/>
          <a:p>
            <a:pPr marL="285750" indent="-285750">
              <a:buFontTx/>
              <a:buChar char="-"/>
            </a:pPr>
            <a:r>
              <a:rPr lang="en-US" sz="1150" dirty="0">
                <a:latin typeface="Arial" panose="020B0604020202020204" pitchFamily="34" charset="0"/>
                <a:cs typeface="Arial" panose="020B0604020202020204" pitchFamily="34" charset="0"/>
              </a:rPr>
              <a:t>Lesions/moles/ growths/warts</a:t>
            </a:r>
          </a:p>
          <a:p>
            <a:pPr marL="285750" indent="-285750">
              <a:buFontTx/>
              <a:buChar char="-"/>
            </a:pPr>
            <a:r>
              <a:rPr lang="en-US" sz="1150" dirty="0">
                <a:latin typeface="Arial" panose="020B0604020202020204" pitchFamily="34" charset="0"/>
                <a:cs typeface="Arial" panose="020B0604020202020204" pitchFamily="34" charset="0"/>
              </a:rPr>
              <a:t>Cysts/lipomas</a:t>
            </a:r>
          </a:p>
          <a:p>
            <a:pPr marL="285750" indent="-285750">
              <a:buFontTx/>
              <a:buChar char="-"/>
            </a:pPr>
            <a:r>
              <a:rPr lang="en-US" sz="1150" dirty="0">
                <a:latin typeface="Arial" panose="020B0604020202020204" pitchFamily="34" charset="0"/>
                <a:cs typeface="Arial" panose="020B0604020202020204" pitchFamily="34" charset="0"/>
              </a:rPr>
              <a:t>Acne</a:t>
            </a:r>
          </a:p>
          <a:p>
            <a:pPr marL="285750" indent="-285750">
              <a:buFontTx/>
              <a:buChar char="-"/>
            </a:pPr>
            <a:r>
              <a:rPr lang="en-US" sz="1150" dirty="0">
                <a:latin typeface="Arial" panose="020B0604020202020204" pitchFamily="34" charset="0"/>
                <a:cs typeface="Arial" panose="020B0604020202020204" pitchFamily="34" charset="0"/>
              </a:rPr>
              <a:t>Skin cancer</a:t>
            </a:r>
          </a:p>
          <a:p>
            <a:pPr marL="285750" indent="-285750">
              <a:buFontTx/>
              <a:buChar char="-"/>
            </a:pPr>
            <a:r>
              <a:rPr lang="en-US" sz="1150" dirty="0">
                <a:latin typeface="Arial" panose="020B0604020202020204" pitchFamily="34" charset="0"/>
                <a:cs typeface="Arial" panose="020B0604020202020204" pitchFamily="34" charset="0"/>
              </a:rPr>
              <a:t>Dry skin/ itching</a:t>
            </a:r>
          </a:p>
          <a:p>
            <a:pPr marL="285750" indent="-285750">
              <a:buFontTx/>
              <a:buChar char="-"/>
            </a:pPr>
            <a:r>
              <a:rPr lang="en-US" sz="1150" dirty="0">
                <a:latin typeface="Arial" panose="020B0604020202020204" pitchFamily="34" charset="0"/>
                <a:cs typeface="Arial" panose="020B0604020202020204" pitchFamily="34" charset="0"/>
              </a:rPr>
              <a:t>Rashes</a:t>
            </a:r>
          </a:p>
          <a:p>
            <a:pPr marL="285750" indent="-285750">
              <a:buFontTx/>
              <a:buChar char="-"/>
            </a:pPr>
            <a:r>
              <a:rPr lang="en-US" sz="1150" dirty="0">
                <a:latin typeface="Arial" panose="020B0604020202020204" pitchFamily="34" charset="0"/>
                <a:cs typeface="Arial" panose="020B0604020202020204" pitchFamily="34" charset="0"/>
              </a:rPr>
              <a:t>Changes to nails</a:t>
            </a:r>
          </a:p>
          <a:p>
            <a:pPr marL="285750" indent="-285750">
              <a:buFontTx/>
              <a:buChar char="-"/>
            </a:pPr>
            <a:r>
              <a:rPr lang="en-US" sz="1150" dirty="0" err="1">
                <a:latin typeface="Arial" panose="020B0604020202020204" pitchFamily="34" charset="0"/>
                <a:cs typeface="Arial" panose="020B0604020202020204" pitchFamily="34" charset="0"/>
              </a:rPr>
              <a:t>Hairloss</a:t>
            </a:r>
            <a:endParaRPr lang="en-US" sz="1150" dirty="0">
              <a:latin typeface="Arial" panose="020B0604020202020204" pitchFamily="34" charset="0"/>
              <a:cs typeface="Arial" panose="020B0604020202020204" pitchFamily="34" charset="0"/>
            </a:endParaRPr>
          </a:p>
          <a:p>
            <a:pPr marL="285750" indent="-285750">
              <a:buFontTx/>
              <a:buChar char="-"/>
            </a:pPr>
            <a:r>
              <a:rPr lang="en-US" sz="1150" dirty="0">
                <a:latin typeface="Arial" panose="020B0604020202020204" pitchFamily="34" charset="0"/>
                <a:cs typeface="Arial" panose="020B0604020202020204" pitchFamily="34" charset="0"/>
              </a:rPr>
              <a:t>Keloids/ scars</a:t>
            </a:r>
          </a:p>
          <a:p>
            <a:pPr marL="285750" indent="-285750">
              <a:buFontTx/>
              <a:buChar char="-"/>
            </a:pPr>
            <a:r>
              <a:rPr lang="en-US" sz="1150" dirty="0">
                <a:latin typeface="Arial" panose="020B0604020202020204" pitchFamily="34" charset="0"/>
                <a:cs typeface="Arial" panose="020B0604020202020204" pitchFamily="34" charset="0"/>
              </a:rPr>
              <a:t>Excessive sweating</a:t>
            </a:r>
          </a:p>
          <a:p>
            <a:pPr marL="285750" indent="-285750">
              <a:buFontTx/>
              <a:buChar char="-"/>
            </a:pPr>
            <a:r>
              <a:rPr lang="en-US" sz="1150" dirty="0">
                <a:latin typeface="Arial" panose="020B0604020202020204" pitchFamily="34" charset="0"/>
                <a:cs typeface="Arial" panose="020B0604020202020204" pitchFamily="34" charset="0"/>
              </a:rPr>
              <a:t>Rosacea/ facial redness</a:t>
            </a:r>
          </a:p>
          <a:p>
            <a:pPr marL="285750" indent="-285750">
              <a:buFontTx/>
              <a:buChar char="-"/>
            </a:pPr>
            <a:r>
              <a:rPr lang="en-US" sz="1150" dirty="0">
                <a:latin typeface="Arial" panose="020B0604020202020204" pitchFamily="34" charset="0"/>
                <a:cs typeface="Arial" panose="020B0604020202020204" pitchFamily="34" charset="0"/>
              </a:rPr>
              <a:t>Non-healing sites</a:t>
            </a:r>
          </a:p>
          <a:p>
            <a:pPr marL="285750" indent="-285750">
              <a:buFontTx/>
              <a:buChar char="-"/>
            </a:pPr>
            <a:endParaRPr lang="en-US" sz="1150" dirty="0">
              <a:latin typeface="Arial" panose="020B0604020202020204" pitchFamily="34" charset="0"/>
              <a:cs typeface="Arial" panose="020B0604020202020204" pitchFamily="34" charset="0"/>
            </a:endParaRPr>
          </a:p>
          <a:p>
            <a:pPr marL="285750" indent="-285750">
              <a:buFontTx/>
              <a:buChar char="-"/>
            </a:pPr>
            <a:endParaRPr lang="en-US" sz="1150" dirty="0">
              <a:latin typeface="Arial" panose="020B0604020202020204" pitchFamily="34" charset="0"/>
              <a:cs typeface="Arial" panose="020B0604020202020204" pitchFamily="34" charset="0"/>
            </a:endParaRPr>
          </a:p>
          <a:p>
            <a:pPr marL="285750" indent="-285750">
              <a:buFontTx/>
              <a:buChar char="-"/>
            </a:pPr>
            <a:endParaRPr lang="en-US" sz="115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D73A357C-57EE-47DA-A81B-893D982FB882}"/>
              </a:ext>
            </a:extLst>
          </p:cNvPr>
          <p:cNvSpPr txBox="1"/>
          <p:nvPr/>
        </p:nvSpPr>
        <p:spPr>
          <a:xfrm>
            <a:off x="2548357" y="3047430"/>
            <a:ext cx="1805651" cy="3454792"/>
          </a:xfrm>
          <a:prstGeom prst="rect">
            <a:avLst/>
          </a:prstGeom>
          <a:noFill/>
        </p:spPr>
        <p:txBody>
          <a:bodyPr wrap="square" rtlCol="0">
            <a:spAutoFit/>
          </a:bodyPr>
          <a:lstStyle/>
          <a:p>
            <a:pPr marL="285750" indent="-285750">
              <a:buFontTx/>
              <a:buChar char="-"/>
            </a:pPr>
            <a:r>
              <a:rPr lang="en-US" sz="1150" dirty="0">
                <a:latin typeface="Arial" panose="020B0604020202020204" pitchFamily="34" charset="0"/>
                <a:cs typeface="Arial" panose="020B0604020202020204" pitchFamily="34" charset="0"/>
              </a:rPr>
              <a:t>Anti-aging</a:t>
            </a:r>
          </a:p>
          <a:p>
            <a:pPr marL="285750" indent="-285750">
              <a:buFontTx/>
              <a:buChar char="-"/>
            </a:pPr>
            <a:r>
              <a:rPr lang="en-US" sz="1150" dirty="0">
                <a:latin typeface="Arial" panose="020B0604020202020204" pitchFamily="34" charset="0"/>
                <a:cs typeface="Arial" panose="020B0604020202020204" pitchFamily="34" charset="0"/>
              </a:rPr>
              <a:t>Sensitive skin</a:t>
            </a:r>
          </a:p>
          <a:p>
            <a:pPr marL="285750" indent="-285750">
              <a:buFontTx/>
              <a:buChar char="-"/>
            </a:pPr>
            <a:r>
              <a:rPr lang="en-US" sz="1150" dirty="0" err="1">
                <a:latin typeface="Arial" panose="020B0604020202020204" pitchFamily="34" charset="0"/>
                <a:cs typeface="Arial" panose="020B0604020202020204" pitchFamily="34" charset="0"/>
              </a:rPr>
              <a:t>Acneic</a:t>
            </a:r>
            <a:r>
              <a:rPr lang="en-US" sz="1150" dirty="0">
                <a:latin typeface="Arial" panose="020B0604020202020204" pitchFamily="34" charset="0"/>
                <a:cs typeface="Arial" panose="020B0604020202020204" pitchFamily="34" charset="0"/>
              </a:rPr>
              <a:t> skin</a:t>
            </a:r>
          </a:p>
          <a:p>
            <a:pPr marL="285750" indent="-285750">
              <a:buFontTx/>
              <a:buChar char="-"/>
            </a:pPr>
            <a:r>
              <a:rPr lang="en-US" sz="1150" dirty="0">
                <a:latin typeface="Arial" panose="020B0604020202020204" pitchFamily="34" charset="0"/>
                <a:cs typeface="Arial" panose="020B0604020202020204" pitchFamily="34" charset="0"/>
              </a:rPr>
              <a:t>Discoloration</a:t>
            </a:r>
          </a:p>
          <a:p>
            <a:pPr marL="285750" indent="-285750">
              <a:buFontTx/>
              <a:buChar char="-"/>
            </a:pPr>
            <a:r>
              <a:rPr lang="en-US" sz="1150" dirty="0">
                <a:latin typeface="Arial" panose="020B0604020202020204" pitchFamily="34" charset="0"/>
                <a:cs typeface="Arial" panose="020B0604020202020204" pitchFamily="34" charset="0"/>
              </a:rPr>
              <a:t>Moisturization</a:t>
            </a:r>
          </a:p>
          <a:p>
            <a:pPr marL="285750" indent="-285750">
              <a:buFontTx/>
              <a:buChar char="-"/>
            </a:pPr>
            <a:r>
              <a:rPr lang="en-US" sz="1150" dirty="0">
                <a:latin typeface="Arial" panose="020B0604020202020204" pitchFamily="34" charset="0"/>
                <a:cs typeface="Arial" panose="020B0604020202020204" pitchFamily="34" charset="0"/>
              </a:rPr>
              <a:t>Skin texture</a:t>
            </a:r>
          </a:p>
          <a:p>
            <a:pPr marL="285750" indent="-285750">
              <a:buFontTx/>
              <a:buChar char="-"/>
            </a:pPr>
            <a:r>
              <a:rPr lang="en-US" sz="1150" dirty="0">
                <a:latin typeface="Arial" panose="020B0604020202020204" pitchFamily="34" charset="0"/>
                <a:cs typeface="Arial" panose="020B0604020202020204" pitchFamily="34" charset="0"/>
              </a:rPr>
              <a:t>Sun protection</a:t>
            </a:r>
          </a:p>
          <a:p>
            <a:pPr marL="285750" indent="-285750">
              <a:buFontTx/>
              <a:buChar char="-"/>
            </a:pPr>
            <a:r>
              <a:rPr lang="en-US" sz="1150" dirty="0">
                <a:latin typeface="Arial" panose="020B0604020202020204" pitchFamily="34" charset="0"/>
                <a:cs typeface="Arial" panose="020B0604020202020204" pitchFamily="34" charset="0"/>
              </a:rPr>
              <a:t>Body care</a:t>
            </a:r>
          </a:p>
          <a:p>
            <a:pPr marL="285750" indent="-285750">
              <a:buFontTx/>
              <a:buChar char="-"/>
            </a:pPr>
            <a:r>
              <a:rPr lang="en-US" sz="1150" dirty="0">
                <a:latin typeface="Arial" panose="020B0604020202020204" pitchFamily="34" charset="0"/>
                <a:cs typeface="Arial" panose="020B0604020202020204" pitchFamily="34" charset="0"/>
              </a:rPr>
              <a:t>Choosing products for my skin type</a:t>
            </a:r>
          </a:p>
          <a:p>
            <a:pPr marL="285750" indent="-285750">
              <a:buFontTx/>
              <a:buChar char="-"/>
            </a:pPr>
            <a:r>
              <a:rPr lang="en-US" sz="1150" dirty="0">
                <a:latin typeface="Arial" panose="020B0604020202020204" pitchFamily="34" charset="0"/>
                <a:cs typeface="Arial" panose="020B0604020202020204" pitchFamily="34" charset="0"/>
              </a:rPr>
              <a:t>Basic skin regimen set up</a:t>
            </a:r>
          </a:p>
          <a:p>
            <a:pPr marL="285750" indent="-285750">
              <a:buFontTx/>
              <a:buChar char="-"/>
            </a:pPr>
            <a:r>
              <a:rPr lang="en-US" sz="1150" dirty="0">
                <a:latin typeface="Arial" panose="020B0604020202020204" pitchFamily="34" charset="0"/>
                <a:cs typeface="Arial" panose="020B0604020202020204" pitchFamily="34" charset="0"/>
              </a:rPr>
              <a:t>Adding or adjusting to existing skin regimen</a:t>
            </a:r>
          </a:p>
          <a:p>
            <a:pPr marL="285750" indent="-285750">
              <a:buFontTx/>
              <a:buChar char="-"/>
            </a:pPr>
            <a:endParaRPr lang="en-US" sz="1150" dirty="0">
              <a:latin typeface="Arial" panose="020B0604020202020204" pitchFamily="34" charset="0"/>
              <a:cs typeface="Arial" panose="020B0604020202020204" pitchFamily="34" charset="0"/>
            </a:endParaRPr>
          </a:p>
          <a:p>
            <a:pPr marL="285750" indent="-285750">
              <a:buFontTx/>
              <a:buChar char="-"/>
            </a:pPr>
            <a:endParaRPr lang="en-US" sz="1150" dirty="0">
              <a:latin typeface="Arial" panose="020B0604020202020204" pitchFamily="34" charset="0"/>
              <a:cs typeface="Arial" panose="020B0604020202020204" pitchFamily="34" charset="0"/>
            </a:endParaRPr>
          </a:p>
          <a:p>
            <a:pPr marL="285750" indent="-285750">
              <a:buFontTx/>
              <a:buChar char="-"/>
            </a:pPr>
            <a:endParaRPr lang="en-US" sz="1150" dirty="0">
              <a:latin typeface="Arial" panose="020B0604020202020204" pitchFamily="34" charset="0"/>
              <a:cs typeface="Arial" panose="020B0604020202020204" pitchFamily="34" charset="0"/>
            </a:endParaRPr>
          </a:p>
          <a:p>
            <a:pPr marL="285750" indent="-285750">
              <a:buFontTx/>
              <a:buChar char="-"/>
            </a:pPr>
            <a:endParaRPr lang="en-US" sz="115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60616DF6-AEB8-41D1-9CAA-6AF3A478FB2F}"/>
              </a:ext>
            </a:extLst>
          </p:cNvPr>
          <p:cNvSpPr txBox="1"/>
          <p:nvPr/>
        </p:nvSpPr>
        <p:spPr>
          <a:xfrm>
            <a:off x="4737900" y="3037787"/>
            <a:ext cx="1894757" cy="3631763"/>
          </a:xfrm>
          <a:prstGeom prst="rect">
            <a:avLst/>
          </a:prstGeom>
          <a:noFill/>
        </p:spPr>
        <p:txBody>
          <a:bodyPr wrap="square" rtlCol="0">
            <a:spAutoFit/>
          </a:bodyPr>
          <a:lstStyle/>
          <a:p>
            <a:pPr marL="285750" indent="-285750">
              <a:buFontTx/>
              <a:buChar char="-"/>
            </a:pPr>
            <a:r>
              <a:rPr lang="en-US" sz="1150" dirty="0">
                <a:latin typeface="Arial" panose="020B0604020202020204" pitchFamily="34" charset="0"/>
                <a:cs typeface="Arial" panose="020B0604020202020204" pitchFamily="34" charset="0"/>
              </a:rPr>
              <a:t>Wrinkles/ prevention</a:t>
            </a:r>
          </a:p>
          <a:p>
            <a:pPr marL="285750" indent="-285750">
              <a:buFontTx/>
              <a:buChar char="-"/>
            </a:pPr>
            <a:r>
              <a:rPr lang="en-US" sz="1150" dirty="0">
                <a:latin typeface="Arial" panose="020B0604020202020204" pitchFamily="34" charset="0"/>
                <a:cs typeface="Arial" panose="020B0604020202020204" pitchFamily="34" charset="0"/>
              </a:rPr>
              <a:t>Fine lines, smile lines, or creases</a:t>
            </a:r>
          </a:p>
          <a:p>
            <a:pPr marL="285750" indent="-285750">
              <a:buFontTx/>
              <a:buChar char="-"/>
            </a:pPr>
            <a:r>
              <a:rPr lang="en-US" sz="1150" dirty="0">
                <a:latin typeface="Arial" panose="020B0604020202020204" pitchFamily="34" charset="0"/>
                <a:cs typeface="Arial" panose="020B0604020202020204" pitchFamily="34" charset="0"/>
              </a:rPr>
              <a:t>Sun damage/ discoloration</a:t>
            </a:r>
          </a:p>
          <a:p>
            <a:pPr marL="285750" indent="-285750">
              <a:buFontTx/>
              <a:buChar char="-"/>
            </a:pPr>
            <a:r>
              <a:rPr lang="en-US" sz="1150" dirty="0">
                <a:latin typeface="Arial" panose="020B0604020202020204" pitchFamily="34" charset="0"/>
                <a:cs typeface="Arial" panose="020B0604020202020204" pitchFamily="34" charset="0"/>
              </a:rPr>
              <a:t>Skin tightening</a:t>
            </a:r>
          </a:p>
          <a:p>
            <a:pPr marL="285750" indent="-285750">
              <a:buFontTx/>
              <a:buChar char="-"/>
            </a:pPr>
            <a:r>
              <a:rPr lang="en-US" sz="1150" dirty="0">
                <a:latin typeface="Arial" panose="020B0604020202020204" pitchFamily="34" charset="0"/>
                <a:cs typeface="Arial" panose="020B0604020202020204" pitchFamily="34" charset="0"/>
              </a:rPr>
              <a:t>Pore minimization</a:t>
            </a:r>
          </a:p>
          <a:p>
            <a:pPr marL="285750" indent="-285750">
              <a:buFontTx/>
              <a:buChar char="-"/>
            </a:pPr>
            <a:r>
              <a:rPr lang="en-US" sz="1150" dirty="0">
                <a:latin typeface="Arial" panose="020B0604020202020204" pitchFamily="34" charset="0"/>
                <a:cs typeface="Arial" panose="020B0604020202020204" pitchFamily="34" charset="0"/>
              </a:rPr>
              <a:t>Spider veins/ vessels (leg/face/other)</a:t>
            </a:r>
          </a:p>
          <a:p>
            <a:pPr marL="285750" indent="-285750">
              <a:buFontTx/>
              <a:buChar char="-"/>
            </a:pPr>
            <a:r>
              <a:rPr lang="en-US" sz="1150" dirty="0">
                <a:latin typeface="Arial" panose="020B0604020202020204" pitchFamily="34" charset="0"/>
                <a:cs typeface="Arial" panose="020B0604020202020204" pitchFamily="34" charset="0"/>
              </a:rPr>
              <a:t>Eyelash length</a:t>
            </a:r>
          </a:p>
          <a:p>
            <a:pPr marL="285750" indent="-285750">
              <a:buFontTx/>
              <a:buChar char="-"/>
            </a:pPr>
            <a:r>
              <a:rPr lang="en-US" sz="1150" dirty="0">
                <a:latin typeface="Arial" panose="020B0604020202020204" pitchFamily="34" charset="0"/>
                <a:cs typeface="Arial" panose="020B0604020202020204" pitchFamily="34" charset="0"/>
              </a:rPr>
              <a:t>Skin texture/ resurfacing</a:t>
            </a:r>
          </a:p>
          <a:p>
            <a:pPr marL="285750" indent="-285750">
              <a:buFontTx/>
              <a:buChar char="-"/>
            </a:pPr>
            <a:r>
              <a:rPr lang="en-US" sz="1150" dirty="0">
                <a:latin typeface="Arial" panose="020B0604020202020204" pitchFamily="34" charset="0"/>
                <a:cs typeface="Arial" panose="020B0604020202020204" pitchFamily="34" charset="0"/>
              </a:rPr>
              <a:t>Lip enhancement</a:t>
            </a:r>
          </a:p>
          <a:p>
            <a:pPr marL="285750" indent="-285750">
              <a:buFontTx/>
              <a:buChar char="-"/>
            </a:pPr>
            <a:r>
              <a:rPr lang="en-US" sz="1150" dirty="0">
                <a:latin typeface="Arial" panose="020B0604020202020204" pitchFamily="34" charset="0"/>
                <a:cs typeface="Arial" panose="020B0604020202020204" pitchFamily="34" charset="0"/>
              </a:rPr>
              <a:t>Cheek/ facial volume/ collagen loss</a:t>
            </a:r>
          </a:p>
          <a:p>
            <a:pPr marL="285750" indent="-285750">
              <a:buFontTx/>
              <a:buChar char="-"/>
            </a:pPr>
            <a:r>
              <a:rPr lang="en-US" sz="1150" dirty="0">
                <a:latin typeface="Arial" panose="020B0604020202020204" pitchFamily="34" charset="0"/>
                <a:cs typeface="Arial" panose="020B0604020202020204" pitchFamily="34" charset="0"/>
              </a:rPr>
              <a:t>Undereye issues</a:t>
            </a:r>
          </a:p>
          <a:p>
            <a:pPr marL="285750" indent="-285750">
              <a:buFontTx/>
              <a:buChar char="-"/>
            </a:pPr>
            <a:r>
              <a:rPr lang="en-US" sz="1150" dirty="0">
                <a:latin typeface="Arial" panose="020B0604020202020204" pitchFamily="34" charset="0"/>
                <a:cs typeface="Arial" panose="020B0604020202020204" pitchFamily="34" charset="0"/>
              </a:rPr>
              <a:t>Turkey neck or submental fullness </a:t>
            </a:r>
          </a:p>
          <a:p>
            <a:pPr marL="285750" indent="-285750">
              <a:buFontTx/>
              <a:buChar char="-"/>
            </a:pPr>
            <a:r>
              <a:rPr lang="en-US" sz="1150" dirty="0">
                <a:latin typeface="Arial" panose="020B0604020202020204" pitchFamily="34" charset="0"/>
                <a:cs typeface="Arial" panose="020B0604020202020204" pitchFamily="34" charset="0"/>
              </a:rPr>
              <a:t>Chin or jawline defining </a:t>
            </a:r>
          </a:p>
        </p:txBody>
      </p:sp>
      <p:sp>
        <p:nvSpPr>
          <p:cNvPr id="20" name="TextBox 19">
            <a:extLst>
              <a:ext uri="{FF2B5EF4-FFF2-40B4-BE49-F238E27FC236}">
                <a16:creationId xmlns:a16="http://schemas.microsoft.com/office/drawing/2014/main" id="{BC3E73B8-2235-4A00-95D2-DB86F1C2FB74}"/>
              </a:ext>
            </a:extLst>
          </p:cNvPr>
          <p:cNvSpPr txBox="1"/>
          <p:nvPr/>
        </p:nvSpPr>
        <p:spPr>
          <a:xfrm>
            <a:off x="4779712" y="6711458"/>
            <a:ext cx="1585732" cy="292388"/>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Body Aesthetics</a:t>
            </a:r>
          </a:p>
        </p:txBody>
      </p:sp>
      <p:sp>
        <p:nvSpPr>
          <p:cNvPr id="21" name="TextBox 20">
            <a:extLst>
              <a:ext uri="{FF2B5EF4-FFF2-40B4-BE49-F238E27FC236}">
                <a16:creationId xmlns:a16="http://schemas.microsoft.com/office/drawing/2014/main" id="{4023E3E4-37FE-4B95-A3D4-C8582B08053C}"/>
              </a:ext>
            </a:extLst>
          </p:cNvPr>
          <p:cNvSpPr txBox="1"/>
          <p:nvPr/>
        </p:nvSpPr>
        <p:spPr>
          <a:xfrm>
            <a:off x="4737898" y="6949524"/>
            <a:ext cx="1894759" cy="2392963"/>
          </a:xfrm>
          <a:prstGeom prst="rect">
            <a:avLst/>
          </a:prstGeom>
          <a:noFill/>
        </p:spPr>
        <p:txBody>
          <a:bodyPr wrap="square" rtlCol="0">
            <a:spAutoFit/>
          </a:bodyPr>
          <a:lstStyle/>
          <a:p>
            <a:pPr marL="285750" indent="-285750">
              <a:buFontTx/>
              <a:buChar char="-"/>
            </a:pPr>
            <a:r>
              <a:rPr lang="en-US" sz="1150" dirty="0"/>
              <a:t>Muscle building/ toning</a:t>
            </a:r>
          </a:p>
          <a:p>
            <a:pPr marL="285750" indent="-285750">
              <a:buFontTx/>
              <a:buChar char="-"/>
            </a:pPr>
            <a:r>
              <a:rPr lang="en-US" sz="1150" dirty="0"/>
              <a:t>Fat destruction</a:t>
            </a:r>
          </a:p>
          <a:p>
            <a:pPr marL="285750" indent="-285750">
              <a:buFontTx/>
              <a:buChar char="-"/>
            </a:pPr>
            <a:r>
              <a:rPr lang="en-US" sz="1150" dirty="0"/>
              <a:t>Hair removal</a:t>
            </a:r>
          </a:p>
          <a:p>
            <a:pPr marL="285750" indent="-285750">
              <a:buFontTx/>
              <a:buChar char="-"/>
            </a:pPr>
            <a:r>
              <a:rPr lang="en-US" sz="1150" dirty="0"/>
              <a:t>Tattoo removal</a:t>
            </a:r>
          </a:p>
          <a:p>
            <a:pPr marL="285750" indent="-285750">
              <a:buFontTx/>
              <a:buChar char="-"/>
            </a:pPr>
            <a:r>
              <a:rPr lang="en-US" sz="1150" dirty="0"/>
              <a:t>Urinary leakage/ loss of pelvic floor strength</a:t>
            </a:r>
          </a:p>
          <a:p>
            <a:pPr marL="285750" indent="-285750">
              <a:buFontTx/>
              <a:buChar char="-"/>
            </a:pPr>
            <a:r>
              <a:rPr lang="en-US" sz="1150" dirty="0"/>
              <a:t>Sexual health</a:t>
            </a:r>
          </a:p>
          <a:p>
            <a:pPr marL="285750" indent="-285750">
              <a:buFontTx/>
              <a:buChar char="-"/>
            </a:pPr>
            <a:endParaRPr lang="en-US" sz="1150" dirty="0"/>
          </a:p>
          <a:p>
            <a:pPr marL="285750" indent="-285750">
              <a:buFontTx/>
              <a:buChar char="-"/>
            </a:pPr>
            <a:endParaRPr lang="en-US" sz="1150" dirty="0"/>
          </a:p>
          <a:p>
            <a:pPr marL="285750" indent="-285750">
              <a:buFontTx/>
              <a:buChar char="-"/>
            </a:pPr>
            <a:endParaRPr lang="en-US" sz="1150" dirty="0"/>
          </a:p>
          <a:p>
            <a:pPr marL="285750" indent="-285750">
              <a:buFontTx/>
              <a:buChar char="-"/>
            </a:pPr>
            <a:endParaRPr lang="en-US" sz="1150" dirty="0"/>
          </a:p>
          <a:p>
            <a:pPr marL="285750" indent="-285750">
              <a:buFontTx/>
              <a:buChar char="-"/>
            </a:pPr>
            <a:endParaRPr lang="en-US" sz="1150" dirty="0"/>
          </a:p>
          <a:p>
            <a:pPr marL="285750" indent="-285750">
              <a:buFontTx/>
              <a:buChar char="-"/>
            </a:pPr>
            <a:endParaRPr lang="en-US" sz="1150" dirty="0"/>
          </a:p>
        </p:txBody>
      </p:sp>
    </p:spTree>
    <p:extLst>
      <p:ext uri="{BB962C8B-B14F-4D97-AF65-F5344CB8AC3E}">
        <p14:creationId xmlns:p14="http://schemas.microsoft.com/office/powerpoint/2010/main" val="3082519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TotalTime>
  <Words>327</Words>
  <Application>Microsoft Office PowerPoint</Application>
  <PresentationFormat>Letter Paper (8.5x11 in)</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rueckl</dc:creator>
  <cp:lastModifiedBy>katie rueckl</cp:lastModifiedBy>
  <cp:revision>9</cp:revision>
  <cp:lastPrinted>2023-01-03T16:39:58Z</cp:lastPrinted>
  <dcterms:created xsi:type="dcterms:W3CDTF">2021-08-24T21:25:09Z</dcterms:created>
  <dcterms:modified xsi:type="dcterms:W3CDTF">2023-01-03T16:40:19Z</dcterms:modified>
</cp:coreProperties>
</file>