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835" autoAdjust="0"/>
  </p:normalViewPr>
  <p:slideViewPr>
    <p:cSldViewPr>
      <p:cViewPr varScale="1">
        <p:scale>
          <a:sx n="48" d="100"/>
          <a:sy n="48" d="100"/>
        </p:scale>
        <p:origin x="2472" y="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C59E9C-9646-469E-8F67-82FA67D2F2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E694E6-8786-4C15-A892-B3B387EB82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BF174B-42BB-47D4-A51E-AFCDDF6716C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C384EA-22EB-4A35-96B0-82FC5162C92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B796D4-0642-4857-912E-DDC6ECCE2EC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485A36-07B1-4B9B-94E8-27CEF2DAADF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BDEFB19-E569-429F-8923-AF5B6E54AA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80BD77-E00C-462E-A0D7-9575DD4AE01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79661C1-1DA3-4686-919F-2555B76785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A2A68C-87EA-4E44-BD49-1F9E1EB6BC3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B06C88-5C05-4BC4-912B-1345B2AC1AA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C8A8061-2420-465B-A420-44811D0D27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0" y="696912"/>
            <a:ext cx="3886200" cy="5334000"/>
          </a:xfrm>
        </p:spPr>
        <p:txBody>
          <a:bodyPr/>
          <a:lstStyle/>
          <a:p>
            <a:pPr eaLnBrk="1" hangingPunct="1"/>
            <a:r>
              <a:rPr lang="en-US" sz="1200" b="1" dirty="0"/>
              <a:t>PATIENT INFORMATION</a:t>
            </a:r>
          </a:p>
          <a:p>
            <a:pPr algn="l" eaLnBrk="1" hangingPunct="1"/>
            <a:r>
              <a:rPr lang="en-US" sz="1200" dirty="0"/>
              <a:t>Date_________________</a:t>
            </a:r>
          </a:p>
          <a:p>
            <a:pPr algn="l" eaLnBrk="1" hangingPunct="1"/>
            <a:r>
              <a:rPr lang="en-US" sz="1200" dirty="0"/>
              <a:t>Patient Name_____________________________</a:t>
            </a:r>
          </a:p>
          <a:p>
            <a:pPr algn="l" eaLnBrk="1" hangingPunct="1"/>
            <a:endParaRPr lang="en-US" sz="1200" dirty="0"/>
          </a:p>
          <a:p>
            <a:pPr algn="l" eaLnBrk="1" hangingPunct="1"/>
            <a:r>
              <a:rPr lang="en-US" sz="1200" dirty="0"/>
              <a:t>________________________________________</a:t>
            </a:r>
          </a:p>
          <a:p>
            <a:pPr algn="l" eaLnBrk="1" hangingPunct="1"/>
            <a:endParaRPr lang="en-US" sz="1200" dirty="0"/>
          </a:p>
          <a:p>
            <a:pPr algn="l" eaLnBrk="1" hangingPunct="1"/>
            <a:r>
              <a:rPr lang="en-US" sz="1200" dirty="0"/>
              <a:t>SS #____________________________________</a:t>
            </a:r>
          </a:p>
          <a:p>
            <a:pPr algn="l" eaLnBrk="1" hangingPunct="1"/>
            <a:endParaRPr lang="en-US" sz="1200" dirty="0"/>
          </a:p>
          <a:p>
            <a:pPr algn="l" eaLnBrk="1" hangingPunct="1"/>
            <a:r>
              <a:rPr lang="en-US" sz="1200" dirty="0"/>
              <a:t>Address_________________________________</a:t>
            </a:r>
          </a:p>
          <a:p>
            <a:pPr algn="l" eaLnBrk="1" hangingPunct="1"/>
            <a:r>
              <a:rPr lang="en-US" sz="1200" dirty="0"/>
              <a:t>________________________________________</a:t>
            </a:r>
          </a:p>
          <a:p>
            <a:pPr algn="l" eaLnBrk="1" hangingPunct="1"/>
            <a:endParaRPr lang="en-US" sz="1200" dirty="0"/>
          </a:p>
          <a:p>
            <a:pPr algn="l" eaLnBrk="1" hangingPunct="1"/>
            <a:r>
              <a:rPr lang="en-US" sz="1200" dirty="0"/>
              <a:t>Email address____________________________</a:t>
            </a:r>
          </a:p>
          <a:p>
            <a:pPr algn="l" eaLnBrk="1" hangingPunct="1"/>
            <a:r>
              <a:rPr lang="en-US" sz="1200" dirty="0"/>
              <a:t>Would you like to receive specials via email?  Y   N</a:t>
            </a:r>
          </a:p>
          <a:p>
            <a:pPr algn="l" eaLnBrk="1" hangingPunct="1"/>
            <a:endParaRPr lang="en-US" sz="1200" dirty="0"/>
          </a:p>
          <a:p>
            <a:pPr algn="l" eaLnBrk="1" hangingPunct="1"/>
            <a:r>
              <a:rPr lang="en-US" sz="1200" dirty="0"/>
              <a:t>Sex       M     F     X         Birthdate____/____/_____</a:t>
            </a:r>
          </a:p>
          <a:p>
            <a:pPr algn="l" eaLnBrk="1" hangingPunct="1"/>
            <a:r>
              <a:rPr lang="en-US" sz="1200" dirty="0"/>
              <a:t>     Single	Married  	 Divorced     Widowed</a:t>
            </a:r>
          </a:p>
          <a:p>
            <a:pPr algn="l" eaLnBrk="1" hangingPunct="1"/>
            <a:r>
              <a:rPr lang="en-US" sz="1200" dirty="0"/>
              <a:t>     Minor	 Domestic Partner     Separated</a:t>
            </a:r>
          </a:p>
          <a:p>
            <a:pPr algn="l" eaLnBrk="1" hangingPunct="1"/>
            <a:endParaRPr lang="en-US" sz="1200" dirty="0"/>
          </a:p>
          <a:p>
            <a:pPr algn="l" eaLnBrk="1" hangingPunct="1"/>
            <a:r>
              <a:rPr lang="en-US" sz="1200" dirty="0"/>
              <a:t>Responsible Party_________________________</a:t>
            </a:r>
          </a:p>
          <a:p>
            <a:pPr algn="l" eaLnBrk="1" hangingPunct="1"/>
            <a:r>
              <a:rPr lang="en-US" sz="1200" dirty="0"/>
              <a:t>Profession_______________________________</a:t>
            </a:r>
          </a:p>
          <a:p>
            <a:pPr algn="l" eaLnBrk="1" hangingPunct="1"/>
            <a:r>
              <a:rPr lang="en-US" sz="1200" dirty="0"/>
              <a:t>Patient Employer__________________________</a:t>
            </a:r>
          </a:p>
          <a:p>
            <a:pPr algn="l" eaLnBrk="1" hangingPunct="1"/>
            <a:r>
              <a:rPr lang="en-US" sz="1200" dirty="0"/>
              <a:t>Employer Phone (____)_____________________</a:t>
            </a:r>
          </a:p>
          <a:p>
            <a:pPr algn="l" eaLnBrk="1" hangingPunct="1"/>
            <a:r>
              <a:rPr lang="en-US" sz="1200" dirty="0"/>
              <a:t>Is there another person you would like to authorize</a:t>
            </a:r>
          </a:p>
          <a:p>
            <a:pPr algn="l" eaLnBrk="1" hangingPunct="1"/>
            <a:r>
              <a:rPr lang="en-US" sz="1200" dirty="0"/>
              <a:t>for your records, bills, etc. ___________________</a:t>
            </a:r>
          </a:p>
          <a:p>
            <a:pPr algn="l" eaLnBrk="1" hangingPunct="1"/>
            <a:endParaRPr lang="en-US" sz="1200" dirty="0"/>
          </a:p>
        </p:txBody>
      </p:sp>
      <p:sp>
        <p:nvSpPr>
          <p:cNvPr id="2051" name="Text Box 4"/>
          <p:cNvSpPr txBox="1">
            <a:spLocks noChangeArrowheads="1"/>
          </p:cNvSpPr>
          <p:nvPr/>
        </p:nvSpPr>
        <p:spPr bwMode="auto">
          <a:xfrm>
            <a:off x="1828800" y="0"/>
            <a:ext cx="3733800" cy="707886"/>
          </a:xfrm>
          <a:prstGeom prst="rect">
            <a:avLst/>
          </a:prstGeom>
          <a:noFill/>
          <a:ln w="9525">
            <a:noFill/>
            <a:miter lim="800000"/>
            <a:headEnd/>
            <a:tailEnd/>
          </a:ln>
        </p:spPr>
        <p:txBody>
          <a:bodyPr>
            <a:spAutoFit/>
          </a:bodyPr>
          <a:lstStyle/>
          <a:p>
            <a:pPr algn="ctr">
              <a:spcBef>
                <a:spcPct val="50000"/>
              </a:spcBef>
            </a:pPr>
            <a:r>
              <a:rPr lang="en-US" sz="2000" b="1" dirty="0"/>
              <a:t>2024 Patient Information Sheet</a:t>
            </a:r>
          </a:p>
        </p:txBody>
      </p:sp>
      <p:pic>
        <p:nvPicPr>
          <p:cNvPr id="2052" name="Picture 5"/>
          <p:cNvPicPr>
            <a:picLocks noChangeAspect="1" noChangeArrowheads="1"/>
          </p:cNvPicPr>
          <p:nvPr/>
        </p:nvPicPr>
        <p:blipFill>
          <a:blip r:embed="rId2" cstate="print"/>
          <a:srcRect/>
          <a:stretch>
            <a:fillRect/>
          </a:stretch>
        </p:blipFill>
        <p:spPr bwMode="auto">
          <a:xfrm>
            <a:off x="76200" y="76200"/>
            <a:ext cx="1524000" cy="542925"/>
          </a:xfrm>
          <a:prstGeom prst="rect">
            <a:avLst/>
          </a:prstGeom>
          <a:noFill/>
          <a:ln w="9525">
            <a:noFill/>
            <a:miter lim="800000"/>
            <a:headEnd/>
            <a:tailEnd/>
          </a:ln>
        </p:spPr>
      </p:pic>
      <p:pic>
        <p:nvPicPr>
          <p:cNvPr id="2053" name="Picture 6"/>
          <p:cNvPicPr>
            <a:picLocks noChangeAspect="1" noChangeArrowheads="1"/>
          </p:cNvPicPr>
          <p:nvPr/>
        </p:nvPicPr>
        <p:blipFill>
          <a:blip r:embed="rId3" cstate="print"/>
          <a:srcRect/>
          <a:stretch>
            <a:fillRect/>
          </a:stretch>
        </p:blipFill>
        <p:spPr bwMode="auto">
          <a:xfrm>
            <a:off x="5791200" y="0"/>
            <a:ext cx="990600" cy="619125"/>
          </a:xfrm>
          <a:prstGeom prst="rect">
            <a:avLst/>
          </a:prstGeom>
          <a:noFill/>
          <a:ln w="9525">
            <a:noFill/>
            <a:miter lim="800000"/>
            <a:headEnd/>
            <a:tailEnd/>
          </a:ln>
        </p:spPr>
      </p:pic>
      <p:sp>
        <p:nvSpPr>
          <p:cNvPr id="2054" name="Rectangle 8"/>
          <p:cNvSpPr>
            <a:spLocks noChangeArrowheads="1"/>
          </p:cNvSpPr>
          <p:nvPr/>
        </p:nvSpPr>
        <p:spPr bwMode="auto">
          <a:xfrm>
            <a:off x="0" y="6313488"/>
            <a:ext cx="6858000" cy="1295400"/>
          </a:xfrm>
          <a:prstGeom prst="rect">
            <a:avLst/>
          </a:prstGeom>
          <a:noFill/>
          <a:ln w="9525">
            <a:noFill/>
            <a:miter lim="800000"/>
            <a:headEnd/>
            <a:tailEnd/>
          </a:ln>
        </p:spPr>
        <p:txBody>
          <a:bodyPr anchor="ctr"/>
          <a:lstStyle/>
          <a:p>
            <a:pPr algn="ctr"/>
            <a:r>
              <a:rPr lang="en-US" sz="1200" b="1" dirty="0"/>
              <a:t>PHONE NUMBERS</a:t>
            </a:r>
            <a:br>
              <a:rPr lang="en-US" sz="1200" b="1" dirty="0"/>
            </a:br>
            <a:r>
              <a:rPr lang="en-US" sz="1200" b="1" dirty="0"/>
              <a:t>BEST contact #  </a:t>
            </a:r>
            <a:r>
              <a:rPr lang="en-US" sz="1200" dirty="0"/>
              <a:t>(____)________________      </a:t>
            </a:r>
            <a:r>
              <a:rPr lang="en-US" sz="1200" b="1" dirty="0"/>
              <a:t>Can we leave a message at this number?</a:t>
            </a:r>
            <a:r>
              <a:rPr lang="en-US" sz="1200" dirty="0"/>
              <a:t>  Y    N</a:t>
            </a:r>
            <a:br>
              <a:rPr lang="en-US" sz="1200" dirty="0"/>
            </a:br>
            <a:r>
              <a:rPr lang="en-US" sz="1200" dirty="0"/>
              <a:t>	 	                 </a:t>
            </a:r>
            <a:r>
              <a:rPr lang="en-US" sz="1200" b="1" dirty="0"/>
              <a:t>Can we TEXT to this number?    </a:t>
            </a:r>
            <a:r>
              <a:rPr lang="en-US" sz="1200" dirty="0"/>
              <a:t>Y    N</a:t>
            </a:r>
          </a:p>
          <a:p>
            <a:pPr algn="ctr"/>
            <a:r>
              <a:rPr lang="en-US" sz="1200" dirty="0"/>
              <a:t>Additional #	       (____)________________     Can we leave a message at this number?    Y    N</a:t>
            </a:r>
            <a:br>
              <a:rPr lang="en-US" sz="1200" dirty="0"/>
            </a:br>
            <a:r>
              <a:rPr lang="en-US" sz="1200" dirty="0"/>
              <a:t>Emergency Contact Name______________________________________</a:t>
            </a:r>
            <a:br>
              <a:rPr lang="en-US" sz="1200" dirty="0"/>
            </a:br>
            <a:r>
              <a:rPr lang="en-US" sz="1200" dirty="0"/>
              <a:t>Emergency Contact Phone (____)________________________________</a:t>
            </a:r>
          </a:p>
        </p:txBody>
      </p:sp>
      <p:sp>
        <p:nvSpPr>
          <p:cNvPr id="2055" name="Rectangle 9"/>
          <p:cNvSpPr>
            <a:spLocks noChangeArrowheads="1"/>
          </p:cNvSpPr>
          <p:nvPr/>
        </p:nvSpPr>
        <p:spPr bwMode="auto">
          <a:xfrm>
            <a:off x="3657600" y="914400"/>
            <a:ext cx="3200400" cy="6858000"/>
          </a:xfrm>
          <a:prstGeom prst="rect">
            <a:avLst/>
          </a:prstGeom>
          <a:noFill/>
          <a:ln w="9525">
            <a:noFill/>
            <a:miter lim="800000"/>
            <a:headEnd/>
            <a:tailEnd/>
          </a:ln>
        </p:spPr>
        <p:txBody>
          <a:bodyPr/>
          <a:lstStyle/>
          <a:p>
            <a:pPr algn="ctr">
              <a:spcBef>
                <a:spcPct val="20000"/>
              </a:spcBef>
            </a:pPr>
            <a:endParaRPr lang="en-US" sz="3200"/>
          </a:p>
        </p:txBody>
      </p:sp>
      <p:sp>
        <p:nvSpPr>
          <p:cNvPr id="2056" name="Rectangle 10"/>
          <p:cNvSpPr>
            <a:spLocks noChangeArrowheads="1"/>
          </p:cNvSpPr>
          <p:nvPr/>
        </p:nvSpPr>
        <p:spPr bwMode="auto">
          <a:xfrm>
            <a:off x="3657600" y="696912"/>
            <a:ext cx="3200400" cy="6934200"/>
          </a:xfrm>
          <a:prstGeom prst="rect">
            <a:avLst/>
          </a:prstGeom>
          <a:noFill/>
          <a:ln w="9525">
            <a:noFill/>
            <a:miter lim="800000"/>
            <a:headEnd/>
            <a:tailEnd/>
          </a:ln>
        </p:spPr>
        <p:txBody>
          <a:bodyPr/>
          <a:lstStyle/>
          <a:p>
            <a:pPr algn="ctr">
              <a:spcBef>
                <a:spcPct val="20000"/>
              </a:spcBef>
            </a:pPr>
            <a:r>
              <a:rPr lang="en-US" sz="1200" b="1" dirty="0"/>
              <a:t>MEDICAL HISTORY INFORMATION</a:t>
            </a:r>
          </a:p>
          <a:p>
            <a:pPr>
              <a:spcBef>
                <a:spcPct val="20000"/>
              </a:spcBef>
            </a:pPr>
            <a:r>
              <a:rPr lang="en-US" sz="1200" dirty="0"/>
              <a:t>Medications  Please list any medications you are currently taking OR do you give us permission to access your pharmacy’s medication list for you  Y    N _______________________________________________________________________________________________________________________________________________________________________________</a:t>
            </a:r>
          </a:p>
          <a:p>
            <a:pPr>
              <a:spcBef>
                <a:spcPct val="20000"/>
              </a:spcBef>
            </a:pPr>
            <a:r>
              <a:rPr lang="en-US" sz="1200" dirty="0"/>
              <a:t>Allergies (List any known allergies, including medication, food, environmental)_________</a:t>
            </a:r>
          </a:p>
          <a:p>
            <a:pPr>
              <a:spcBef>
                <a:spcPct val="20000"/>
              </a:spcBef>
            </a:pPr>
            <a:r>
              <a:rPr lang="en-US" sz="1200" dirty="0"/>
              <a:t>_______________________________________________________________________________________________________________________________________________________________________________</a:t>
            </a:r>
          </a:p>
          <a:p>
            <a:pPr>
              <a:spcBef>
                <a:spcPct val="20000"/>
              </a:spcBef>
            </a:pPr>
            <a:r>
              <a:rPr lang="en-US" sz="1200" dirty="0"/>
              <a:t>Known Illnesses/Diseases/Major Surgeries/ Pacemakers/Organ Transplants  or Other Foreign Bodies_______________________ ___________________________________</a:t>
            </a:r>
          </a:p>
          <a:p>
            <a:pPr>
              <a:spcBef>
                <a:spcPct val="20000"/>
              </a:spcBef>
            </a:pPr>
            <a:r>
              <a:rPr lang="en-US" sz="1200" dirty="0"/>
              <a:t>_____________________________________________________________________</a:t>
            </a:r>
          </a:p>
          <a:p>
            <a:pPr>
              <a:spcBef>
                <a:spcPct val="20000"/>
              </a:spcBef>
            </a:pPr>
            <a:r>
              <a:rPr lang="en-US" sz="1200" dirty="0"/>
              <a:t>_</a:t>
            </a:r>
          </a:p>
          <a:p>
            <a:pPr>
              <a:spcBef>
                <a:spcPct val="20000"/>
              </a:spcBef>
            </a:pPr>
            <a:r>
              <a:rPr lang="en-US" sz="1200" dirty="0"/>
              <a:t>Pharmacy Contact Name, Address, Phone Number________________________________________________________________</a:t>
            </a:r>
          </a:p>
        </p:txBody>
      </p:sp>
      <p:sp>
        <p:nvSpPr>
          <p:cNvPr id="2057" name="Rectangle 11"/>
          <p:cNvSpPr>
            <a:spLocks noChangeArrowheads="1"/>
          </p:cNvSpPr>
          <p:nvPr/>
        </p:nvSpPr>
        <p:spPr bwMode="auto">
          <a:xfrm>
            <a:off x="0" y="685800"/>
            <a:ext cx="3581400" cy="5345112"/>
          </a:xfrm>
          <a:prstGeom prst="rect">
            <a:avLst/>
          </a:prstGeom>
          <a:noFill/>
          <a:ln w="19050">
            <a:solidFill>
              <a:schemeClr val="tx1"/>
            </a:solidFill>
            <a:miter lim="800000"/>
            <a:headEnd/>
            <a:tailEnd/>
          </a:ln>
        </p:spPr>
        <p:txBody>
          <a:bodyPr wrap="none" anchor="ctr"/>
          <a:lstStyle/>
          <a:p>
            <a:endParaRPr lang="en-US"/>
          </a:p>
        </p:txBody>
      </p:sp>
      <p:sp>
        <p:nvSpPr>
          <p:cNvPr id="2058" name="Rectangle 12"/>
          <p:cNvSpPr>
            <a:spLocks noChangeArrowheads="1"/>
          </p:cNvSpPr>
          <p:nvPr/>
        </p:nvSpPr>
        <p:spPr bwMode="auto">
          <a:xfrm>
            <a:off x="3640138" y="690562"/>
            <a:ext cx="3200400" cy="4567238"/>
          </a:xfrm>
          <a:prstGeom prst="rect">
            <a:avLst/>
          </a:prstGeom>
          <a:noFill/>
          <a:ln w="19050">
            <a:solidFill>
              <a:schemeClr val="tx1"/>
            </a:solidFill>
            <a:miter lim="800000"/>
            <a:headEnd/>
            <a:tailEnd/>
          </a:ln>
        </p:spPr>
        <p:txBody>
          <a:bodyPr wrap="none" anchor="ctr"/>
          <a:lstStyle/>
          <a:p>
            <a:endParaRPr lang="en-US"/>
          </a:p>
        </p:txBody>
      </p:sp>
      <p:sp>
        <p:nvSpPr>
          <p:cNvPr id="2059" name="Rectangle 13"/>
          <p:cNvSpPr>
            <a:spLocks noChangeArrowheads="1"/>
          </p:cNvSpPr>
          <p:nvPr/>
        </p:nvSpPr>
        <p:spPr bwMode="auto">
          <a:xfrm>
            <a:off x="34925" y="6313488"/>
            <a:ext cx="6805613" cy="1295400"/>
          </a:xfrm>
          <a:prstGeom prst="rect">
            <a:avLst/>
          </a:prstGeom>
          <a:noFill/>
          <a:ln w="19050">
            <a:solidFill>
              <a:schemeClr val="tx1"/>
            </a:solidFill>
            <a:miter lim="800000"/>
            <a:headEnd/>
            <a:tailEnd/>
          </a:ln>
        </p:spPr>
        <p:txBody>
          <a:bodyPr wrap="none" anchor="ctr"/>
          <a:lstStyle/>
          <a:p>
            <a:endParaRPr lang="en-US"/>
          </a:p>
        </p:txBody>
      </p:sp>
      <p:sp>
        <p:nvSpPr>
          <p:cNvPr id="2060" name="Rectangle 15"/>
          <p:cNvSpPr>
            <a:spLocks noChangeArrowheads="1"/>
          </p:cNvSpPr>
          <p:nvPr/>
        </p:nvSpPr>
        <p:spPr bwMode="auto">
          <a:xfrm>
            <a:off x="26988" y="7761288"/>
            <a:ext cx="6805612" cy="1066800"/>
          </a:xfrm>
          <a:prstGeom prst="rect">
            <a:avLst/>
          </a:prstGeom>
          <a:noFill/>
          <a:ln w="19050">
            <a:solidFill>
              <a:schemeClr val="tx1"/>
            </a:solidFill>
            <a:miter lim="800000"/>
            <a:headEnd/>
            <a:tailEnd/>
          </a:ln>
        </p:spPr>
        <p:txBody>
          <a:bodyPr wrap="none" anchor="ctr"/>
          <a:lstStyle/>
          <a:p>
            <a:endParaRPr lang="en-US"/>
          </a:p>
        </p:txBody>
      </p:sp>
      <p:sp>
        <p:nvSpPr>
          <p:cNvPr id="2061" name="Text Box 16"/>
          <p:cNvSpPr txBox="1">
            <a:spLocks noChangeArrowheads="1"/>
          </p:cNvSpPr>
          <p:nvPr/>
        </p:nvSpPr>
        <p:spPr bwMode="auto">
          <a:xfrm>
            <a:off x="0" y="7751763"/>
            <a:ext cx="6858000" cy="1096962"/>
          </a:xfrm>
          <a:prstGeom prst="rect">
            <a:avLst/>
          </a:prstGeom>
          <a:noFill/>
          <a:ln w="9525">
            <a:noFill/>
            <a:miter lim="800000"/>
            <a:headEnd/>
            <a:tailEnd/>
          </a:ln>
        </p:spPr>
        <p:txBody>
          <a:bodyPr>
            <a:spAutoFit/>
          </a:bodyPr>
          <a:lstStyle/>
          <a:p>
            <a:pPr algn="ctr">
              <a:spcBef>
                <a:spcPct val="50000"/>
              </a:spcBef>
            </a:pPr>
            <a:r>
              <a:rPr lang="en-US" sz="1200" b="1"/>
              <a:t>REFERRALS</a:t>
            </a:r>
          </a:p>
          <a:p>
            <a:pPr>
              <a:spcBef>
                <a:spcPct val="50000"/>
              </a:spcBef>
            </a:pPr>
            <a:r>
              <a:rPr lang="en-US" sz="1200"/>
              <a:t>The greatest compliment we receive from our patients is the referral of your friends and family.</a:t>
            </a:r>
            <a:br>
              <a:rPr lang="en-US" sz="1200"/>
            </a:br>
            <a:r>
              <a:rPr lang="en-US" sz="1200"/>
              <a:t>Whom may we thank for referring you?________________________________________</a:t>
            </a:r>
            <a:br>
              <a:rPr lang="en-US" sz="1200"/>
            </a:br>
            <a:r>
              <a:rPr lang="en-US" sz="1200"/>
              <a:t>Remember—cosmetic referrals can get you a $25.00 gift certificate to use at an upcoming cosmetic appointment or for products!</a:t>
            </a:r>
          </a:p>
        </p:txBody>
      </p:sp>
      <p:sp>
        <p:nvSpPr>
          <p:cNvPr id="2062" name="Rectangle 17"/>
          <p:cNvSpPr>
            <a:spLocks noChangeArrowheads="1"/>
          </p:cNvSpPr>
          <p:nvPr/>
        </p:nvSpPr>
        <p:spPr bwMode="auto">
          <a:xfrm>
            <a:off x="523875" y="3859212"/>
            <a:ext cx="76200" cy="76200"/>
          </a:xfrm>
          <a:prstGeom prst="rect">
            <a:avLst/>
          </a:prstGeom>
          <a:noFill/>
          <a:ln w="9525">
            <a:solidFill>
              <a:schemeClr val="tx1"/>
            </a:solidFill>
            <a:miter lim="800000"/>
            <a:headEnd/>
            <a:tailEnd/>
          </a:ln>
        </p:spPr>
        <p:txBody>
          <a:bodyPr wrap="none" anchor="ctr"/>
          <a:lstStyle/>
          <a:p>
            <a:endParaRPr lang="en-US"/>
          </a:p>
        </p:txBody>
      </p:sp>
      <p:sp>
        <p:nvSpPr>
          <p:cNvPr id="2063" name="Rectangle 18"/>
          <p:cNvSpPr>
            <a:spLocks noChangeArrowheads="1"/>
          </p:cNvSpPr>
          <p:nvPr/>
        </p:nvSpPr>
        <p:spPr bwMode="auto">
          <a:xfrm>
            <a:off x="876300" y="3859212"/>
            <a:ext cx="76200" cy="76200"/>
          </a:xfrm>
          <a:prstGeom prst="rect">
            <a:avLst/>
          </a:prstGeom>
          <a:noFill/>
          <a:ln w="9525">
            <a:solidFill>
              <a:schemeClr val="tx1"/>
            </a:solidFill>
            <a:miter lim="800000"/>
            <a:headEnd/>
            <a:tailEnd/>
          </a:ln>
        </p:spPr>
        <p:txBody>
          <a:bodyPr wrap="none" anchor="ctr"/>
          <a:lstStyle/>
          <a:p>
            <a:endParaRPr lang="en-US"/>
          </a:p>
        </p:txBody>
      </p:sp>
      <p:sp>
        <p:nvSpPr>
          <p:cNvPr id="2064" name="Rectangle 19"/>
          <p:cNvSpPr>
            <a:spLocks noChangeArrowheads="1"/>
          </p:cNvSpPr>
          <p:nvPr/>
        </p:nvSpPr>
        <p:spPr bwMode="auto">
          <a:xfrm>
            <a:off x="152400" y="4087812"/>
            <a:ext cx="76200" cy="76200"/>
          </a:xfrm>
          <a:prstGeom prst="rect">
            <a:avLst/>
          </a:prstGeom>
          <a:noFill/>
          <a:ln w="9525">
            <a:solidFill>
              <a:schemeClr val="tx1"/>
            </a:solidFill>
            <a:miter lim="800000"/>
            <a:headEnd/>
            <a:tailEnd/>
          </a:ln>
        </p:spPr>
        <p:txBody>
          <a:bodyPr wrap="none" anchor="ctr"/>
          <a:lstStyle/>
          <a:p>
            <a:endParaRPr lang="en-US"/>
          </a:p>
        </p:txBody>
      </p:sp>
      <p:sp>
        <p:nvSpPr>
          <p:cNvPr id="2065" name="Rectangle 20"/>
          <p:cNvSpPr>
            <a:spLocks noChangeArrowheads="1"/>
          </p:cNvSpPr>
          <p:nvPr/>
        </p:nvSpPr>
        <p:spPr bwMode="auto">
          <a:xfrm>
            <a:off x="152400" y="4316412"/>
            <a:ext cx="76200" cy="76200"/>
          </a:xfrm>
          <a:prstGeom prst="rect">
            <a:avLst/>
          </a:prstGeom>
          <a:noFill/>
          <a:ln w="9525">
            <a:solidFill>
              <a:schemeClr val="tx1"/>
            </a:solidFill>
            <a:miter lim="800000"/>
            <a:headEnd/>
            <a:tailEnd/>
          </a:ln>
        </p:spPr>
        <p:txBody>
          <a:bodyPr wrap="none" anchor="ctr"/>
          <a:lstStyle/>
          <a:p>
            <a:endParaRPr lang="en-US"/>
          </a:p>
        </p:txBody>
      </p:sp>
      <p:sp>
        <p:nvSpPr>
          <p:cNvPr id="2066" name="Rectangle 21"/>
          <p:cNvSpPr>
            <a:spLocks noChangeArrowheads="1"/>
          </p:cNvSpPr>
          <p:nvPr/>
        </p:nvSpPr>
        <p:spPr bwMode="auto">
          <a:xfrm>
            <a:off x="885825" y="4316412"/>
            <a:ext cx="76200" cy="76200"/>
          </a:xfrm>
          <a:prstGeom prst="rect">
            <a:avLst/>
          </a:prstGeom>
          <a:noFill/>
          <a:ln w="9525">
            <a:solidFill>
              <a:schemeClr val="tx1"/>
            </a:solidFill>
            <a:miter lim="800000"/>
            <a:headEnd/>
            <a:tailEnd/>
          </a:ln>
        </p:spPr>
        <p:txBody>
          <a:bodyPr wrap="none" anchor="ctr"/>
          <a:lstStyle/>
          <a:p>
            <a:endParaRPr lang="en-US"/>
          </a:p>
        </p:txBody>
      </p:sp>
      <p:sp>
        <p:nvSpPr>
          <p:cNvPr id="2067" name="Rectangle 22"/>
          <p:cNvSpPr>
            <a:spLocks noChangeArrowheads="1"/>
          </p:cNvSpPr>
          <p:nvPr/>
        </p:nvSpPr>
        <p:spPr bwMode="auto">
          <a:xfrm>
            <a:off x="2286000" y="4316412"/>
            <a:ext cx="76200" cy="76200"/>
          </a:xfrm>
          <a:prstGeom prst="rect">
            <a:avLst/>
          </a:prstGeom>
          <a:noFill/>
          <a:ln w="9525">
            <a:solidFill>
              <a:schemeClr val="tx1"/>
            </a:solidFill>
            <a:miter lim="800000"/>
            <a:headEnd/>
            <a:tailEnd/>
          </a:ln>
        </p:spPr>
        <p:txBody>
          <a:bodyPr wrap="none" anchor="ctr"/>
          <a:lstStyle/>
          <a:p>
            <a:endParaRPr lang="en-US"/>
          </a:p>
        </p:txBody>
      </p:sp>
      <p:sp>
        <p:nvSpPr>
          <p:cNvPr id="2068" name="Rectangle 23"/>
          <p:cNvSpPr>
            <a:spLocks noChangeArrowheads="1"/>
          </p:cNvSpPr>
          <p:nvPr/>
        </p:nvSpPr>
        <p:spPr bwMode="auto">
          <a:xfrm>
            <a:off x="1809750" y="4078287"/>
            <a:ext cx="76200" cy="76200"/>
          </a:xfrm>
          <a:prstGeom prst="rect">
            <a:avLst/>
          </a:prstGeom>
          <a:noFill/>
          <a:ln w="9525">
            <a:solidFill>
              <a:schemeClr val="tx1"/>
            </a:solidFill>
            <a:miter lim="800000"/>
            <a:headEnd/>
            <a:tailEnd/>
          </a:ln>
        </p:spPr>
        <p:txBody>
          <a:bodyPr wrap="none" anchor="ctr"/>
          <a:lstStyle/>
          <a:p>
            <a:endParaRPr lang="en-US"/>
          </a:p>
        </p:txBody>
      </p:sp>
      <p:sp>
        <p:nvSpPr>
          <p:cNvPr id="2069" name="Rectangle 24"/>
          <p:cNvSpPr>
            <a:spLocks noChangeArrowheads="1"/>
          </p:cNvSpPr>
          <p:nvPr/>
        </p:nvSpPr>
        <p:spPr bwMode="auto">
          <a:xfrm>
            <a:off x="885825" y="4087812"/>
            <a:ext cx="76200" cy="76200"/>
          </a:xfrm>
          <a:prstGeom prst="rect">
            <a:avLst/>
          </a:prstGeom>
          <a:noFill/>
          <a:ln w="9525">
            <a:solidFill>
              <a:schemeClr val="tx1"/>
            </a:solidFill>
            <a:miter lim="800000"/>
            <a:headEnd/>
            <a:tailEnd/>
          </a:ln>
        </p:spPr>
        <p:txBody>
          <a:bodyPr wrap="none" anchor="ctr"/>
          <a:lstStyle/>
          <a:p>
            <a:endParaRPr lang="en-US"/>
          </a:p>
        </p:txBody>
      </p:sp>
      <p:sp>
        <p:nvSpPr>
          <p:cNvPr id="2070" name="Text Box 25"/>
          <p:cNvSpPr txBox="1">
            <a:spLocks noChangeArrowheads="1"/>
          </p:cNvSpPr>
          <p:nvPr/>
        </p:nvSpPr>
        <p:spPr bwMode="auto">
          <a:xfrm>
            <a:off x="1143000" y="1279525"/>
            <a:ext cx="914400" cy="214312"/>
          </a:xfrm>
          <a:prstGeom prst="rect">
            <a:avLst/>
          </a:prstGeom>
          <a:noFill/>
          <a:ln w="9525">
            <a:noFill/>
            <a:miter lim="800000"/>
            <a:headEnd/>
            <a:tailEnd/>
          </a:ln>
        </p:spPr>
        <p:txBody>
          <a:bodyPr>
            <a:spAutoFit/>
          </a:bodyPr>
          <a:lstStyle/>
          <a:p>
            <a:pPr>
              <a:spcBef>
                <a:spcPct val="50000"/>
              </a:spcBef>
            </a:pPr>
            <a:endParaRPr lang="en-US" sz="800"/>
          </a:p>
        </p:txBody>
      </p:sp>
      <p:sp>
        <p:nvSpPr>
          <p:cNvPr id="2071" name="Text Box 26"/>
          <p:cNvSpPr txBox="1">
            <a:spLocks noChangeArrowheads="1"/>
          </p:cNvSpPr>
          <p:nvPr/>
        </p:nvSpPr>
        <p:spPr bwMode="auto">
          <a:xfrm>
            <a:off x="1828800" y="1296987"/>
            <a:ext cx="1295400" cy="214313"/>
          </a:xfrm>
          <a:prstGeom prst="rect">
            <a:avLst/>
          </a:prstGeom>
          <a:noFill/>
          <a:ln w="9525">
            <a:noFill/>
            <a:miter lim="800000"/>
            <a:headEnd/>
            <a:tailEnd/>
          </a:ln>
        </p:spPr>
        <p:txBody>
          <a:bodyPr>
            <a:spAutoFit/>
          </a:bodyPr>
          <a:lstStyle/>
          <a:p>
            <a:pPr>
              <a:spcBef>
                <a:spcPct val="50000"/>
              </a:spcBef>
            </a:pPr>
            <a:r>
              <a:rPr lang="en-US" sz="800"/>
              <a:t>Last Name</a:t>
            </a:r>
          </a:p>
        </p:txBody>
      </p:sp>
      <p:sp>
        <p:nvSpPr>
          <p:cNvPr id="2072" name="Text Box 27"/>
          <p:cNvSpPr txBox="1">
            <a:spLocks noChangeArrowheads="1"/>
          </p:cNvSpPr>
          <p:nvPr/>
        </p:nvSpPr>
        <p:spPr bwMode="auto">
          <a:xfrm>
            <a:off x="762000" y="1758950"/>
            <a:ext cx="1295400" cy="214312"/>
          </a:xfrm>
          <a:prstGeom prst="rect">
            <a:avLst/>
          </a:prstGeom>
          <a:noFill/>
          <a:ln w="9525">
            <a:noFill/>
            <a:miter lim="800000"/>
            <a:headEnd/>
            <a:tailEnd/>
          </a:ln>
        </p:spPr>
        <p:txBody>
          <a:bodyPr>
            <a:spAutoFit/>
          </a:bodyPr>
          <a:lstStyle/>
          <a:p>
            <a:pPr>
              <a:spcBef>
                <a:spcPct val="50000"/>
              </a:spcBef>
            </a:pPr>
            <a:r>
              <a:rPr lang="en-US" sz="800"/>
              <a:t>First Name</a:t>
            </a:r>
          </a:p>
        </p:txBody>
      </p:sp>
      <p:sp>
        <p:nvSpPr>
          <p:cNvPr id="2073" name="Text Box 29"/>
          <p:cNvSpPr txBox="1">
            <a:spLocks noChangeArrowheads="1"/>
          </p:cNvSpPr>
          <p:nvPr/>
        </p:nvSpPr>
        <p:spPr bwMode="auto">
          <a:xfrm>
            <a:off x="1905000" y="1754187"/>
            <a:ext cx="1295400" cy="214313"/>
          </a:xfrm>
          <a:prstGeom prst="rect">
            <a:avLst/>
          </a:prstGeom>
          <a:noFill/>
          <a:ln w="9525">
            <a:noFill/>
            <a:miter lim="800000"/>
            <a:headEnd/>
            <a:tailEnd/>
          </a:ln>
        </p:spPr>
        <p:txBody>
          <a:bodyPr>
            <a:spAutoFit/>
          </a:bodyPr>
          <a:lstStyle/>
          <a:p>
            <a:pPr>
              <a:spcBef>
                <a:spcPct val="50000"/>
              </a:spcBef>
            </a:pPr>
            <a:r>
              <a:rPr lang="en-US" sz="800"/>
              <a:t>Middle Initial</a:t>
            </a:r>
          </a:p>
        </p:txBody>
      </p:sp>
      <p:sp>
        <p:nvSpPr>
          <p:cNvPr id="2074" name="Text Box 30"/>
          <p:cNvSpPr txBox="1">
            <a:spLocks noChangeArrowheads="1"/>
          </p:cNvSpPr>
          <p:nvPr/>
        </p:nvSpPr>
        <p:spPr bwMode="auto">
          <a:xfrm>
            <a:off x="0" y="2844800"/>
            <a:ext cx="1295400" cy="214312"/>
          </a:xfrm>
          <a:prstGeom prst="rect">
            <a:avLst/>
          </a:prstGeom>
          <a:noFill/>
          <a:ln w="9525">
            <a:noFill/>
            <a:miter lim="800000"/>
            <a:headEnd/>
            <a:tailEnd/>
          </a:ln>
        </p:spPr>
        <p:txBody>
          <a:bodyPr>
            <a:spAutoFit/>
          </a:bodyPr>
          <a:lstStyle/>
          <a:p>
            <a:pPr>
              <a:spcBef>
                <a:spcPct val="50000"/>
              </a:spcBef>
            </a:pPr>
            <a:r>
              <a:rPr lang="en-US" sz="800"/>
              <a:t>City</a:t>
            </a:r>
          </a:p>
        </p:txBody>
      </p:sp>
      <p:sp>
        <p:nvSpPr>
          <p:cNvPr id="2075" name="Text Box 31"/>
          <p:cNvSpPr txBox="1">
            <a:spLocks noChangeArrowheads="1"/>
          </p:cNvSpPr>
          <p:nvPr/>
        </p:nvSpPr>
        <p:spPr bwMode="auto">
          <a:xfrm>
            <a:off x="1295400" y="2844800"/>
            <a:ext cx="1295400" cy="214312"/>
          </a:xfrm>
          <a:prstGeom prst="rect">
            <a:avLst/>
          </a:prstGeom>
          <a:noFill/>
          <a:ln w="9525">
            <a:noFill/>
            <a:miter lim="800000"/>
            <a:headEnd/>
            <a:tailEnd/>
          </a:ln>
        </p:spPr>
        <p:txBody>
          <a:bodyPr>
            <a:spAutoFit/>
          </a:bodyPr>
          <a:lstStyle/>
          <a:p>
            <a:pPr>
              <a:spcBef>
                <a:spcPct val="50000"/>
              </a:spcBef>
            </a:pPr>
            <a:r>
              <a:rPr lang="en-US" sz="800"/>
              <a:t>State</a:t>
            </a:r>
          </a:p>
        </p:txBody>
      </p:sp>
      <p:sp>
        <p:nvSpPr>
          <p:cNvPr id="2076" name="Text Box 32"/>
          <p:cNvSpPr txBox="1">
            <a:spLocks noChangeArrowheads="1"/>
          </p:cNvSpPr>
          <p:nvPr/>
        </p:nvSpPr>
        <p:spPr bwMode="auto">
          <a:xfrm>
            <a:off x="2590800" y="2844800"/>
            <a:ext cx="1295400" cy="214312"/>
          </a:xfrm>
          <a:prstGeom prst="rect">
            <a:avLst/>
          </a:prstGeom>
          <a:noFill/>
          <a:ln w="9525">
            <a:noFill/>
            <a:miter lim="800000"/>
            <a:headEnd/>
            <a:tailEnd/>
          </a:ln>
        </p:spPr>
        <p:txBody>
          <a:bodyPr>
            <a:spAutoFit/>
          </a:bodyPr>
          <a:lstStyle/>
          <a:p>
            <a:pPr>
              <a:spcBef>
                <a:spcPct val="50000"/>
              </a:spcBef>
            </a:pPr>
            <a:r>
              <a:rPr lang="en-US" sz="800"/>
              <a:t>Zip</a:t>
            </a:r>
          </a:p>
        </p:txBody>
      </p:sp>
      <p:sp>
        <p:nvSpPr>
          <p:cNvPr id="2077" name="Text Box 33"/>
          <p:cNvSpPr txBox="1">
            <a:spLocks noChangeArrowheads="1"/>
          </p:cNvSpPr>
          <p:nvPr/>
        </p:nvSpPr>
        <p:spPr bwMode="auto">
          <a:xfrm>
            <a:off x="2743200" y="2506662"/>
            <a:ext cx="1295400" cy="214313"/>
          </a:xfrm>
          <a:prstGeom prst="rect">
            <a:avLst/>
          </a:prstGeom>
          <a:noFill/>
          <a:ln w="9525">
            <a:noFill/>
            <a:miter lim="800000"/>
            <a:headEnd/>
            <a:tailEnd/>
          </a:ln>
        </p:spPr>
        <p:txBody>
          <a:bodyPr>
            <a:spAutoFit/>
          </a:bodyPr>
          <a:lstStyle/>
          <a:p>
            <a:pPr>
              <a:spcBef>
                <a:spcPct val="50000"/>
              </a:spcBef>
            </a:pPr>
            <a:r>
              <a:rPr lang="en-US" sz="800"/>
              <a:t>Apt. #</a:t>
            </a:r>
          </a:p>
        </p:txBody>
      </p:sp>
      <p:sp>
        <p:nvSpPr>
          <p:cNvPr id="2078" name="AutoShape 34"/>
          <p:cNvSpPr>
            <a:spLocks noChangeArrowheads="1"/>
          </p:cNvSpPr>
          <p:nvPr/>
        </p:nvSpPr>
        <p:spPr bwMode="auto">
          <a:xfrm>
            <a:off x="4724400" y="8845550"/>
            <a:ext cx="2133600" cy="304800"/>
          </a:xfrm>
          <a:prstGeom prst="rightArrow">
            <a:avLst>
              <a:gd name="adj1" fmla="val 50000"/>
              <a:gd name="adj2" fmla="val 175000"/>
            </a:avLst>
          </a:prstGeom>
          <a:solidFill>
            <a:schemeClr val="tx1"/>
          </a:solidFill>
          <a:ln w="9525">
            <a:solidFill>
              <a:schemeClr val="tx1"/>
            </a:solidFill>
            <a:miter lim="800000"/>
            <a:headEnd/>
            <a:tailEnd/>
          </a:ln>
        </p:spPr>
        <p:txBody>
          <a:bodyPr wrap="none" anchor="ctr"/>
          <a:lstStyle/>
          <a:p>
            <a:pPr algn="ctr"/>
            <a:r>
              <a:rPr lang="en-US" sz="1400">
                <a:solidFill>
                  <a:schemeClr val="bg1"/>
                </a:solidFill>
              </a:rPr>
              <a:t>SEE REVERSE</a:t>
            </a:r>
          </a:p>
        </p:txBody>
      </p:sp>
      <p:sp>
        <p:nvSpPr>
          <p:cNvPr id="2079" name="Rectangle 35"/>
          <p:cNvSpPr>
            <a:spLocks noChangeArrowheads="1"/>
          </p:cNvSpPr>
          <p:nvPr/>
        </p:nvSpPr>
        <p:spPr bwMode="auto">
          <a:xfrm>
            <a:off x="2657475" y="4078287"/>
            <a:ext cx="76200" cy="76200"/>
          </a:xfrm>
          <a:prstGeom prst="rect">
            <a:avLst/>
          </a:prstGeom>
          <a:noFill/>
          <a:ln w="9525">
            <a:solidFill>
              <a:schemeClr val="tx1"/>
            </a:solidFill>
            <a:miter lim="800000"/>
            <a:headEnd/>
            <a:tailEnd/>
          </a:ln>
        </p:spPr>
        <p:txBody>
          <a:bodyPr wrap="none" anchor="ctr"/>
          <a:lstStyle/>
          <a:p>
            <a:endParaRPr lang="en-US"/>
          </a:p>
        </p:txBody>
      </p:sp>
      <p:sp>
        <p:nvSpPr>
          <p:cNvPr id="34" name="Rectangle 33"/>
          <p:cNvSpPr/>
          <p:nvPr/>
        </p:nvSpPr>
        <p:spPr>
          <a:xfrm>
            <a:off x="3657600" y="5334000"/>
            <a:ext cx="3200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8">
            <a:extLst>
              <a:ext uri="{FF2B5EF4-FFF2-40B4-BE49-F238E27FC236}">
                <a16:creationId xmlns:a16="http://schemas.microsoft.com/office/drawing/2014/main" id="{EA1FE4F3-6916-40F5-BD2D-DCB8A0C1314A}"/>
              </a:ext>
            </a:extLst>
          </p:cNvPr>
          <p:cNvSpPr>
            <a:spLocks noChangeArrowheads="1"/>
          </p:cNvSpPr>
          <p:nvPr/>
        </p:nvSpPr>
        <p:spPr bwMode="auto">
          <a:xfrm>
            <a:off x="1179096" y="3858128"/>
            <a:ext cx="76200" cy="762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1828800" y="0"/>
            <a:ext cx="3733800" cy="396875"/>
          </a:xfrm>
          <a:prstGeom prst="rect">
            <a:avLst/>
          </a:prstGeom>
          <a:noFill/>
          <a:ln w="9525">
            <a:noFill/>
            <a:miter lim="800000"/>
            <a:headEnd/>
            <a:tailEnd/>
          </a:ln>
        </p:spPr>
        <p:txBody>
          <a:bodyPr>
            <a:spAutoFit/>
          </a:bodyPr>
          <a:lstStyle/>
          <a:p>
            <a:pPr algn="ctr">
              <a:spcBef>
                <a:spcPct val="50000"/>
              </a:spcBef>
            </a:pPr>
            <a:r>
              <a:rPr lang="en-US" sz="2000" b="1" dirty="0"/>
              <a:t>2024 Patient Signatures</a:t>
            </a:r>
          </a:p>
        </p:txBody>
      </p:sp>
      <p:pic>
        <p:nvPicPr>
          <p:cNvPr id="3075" name="Picture 4"/>
          <p:cNvPicPr>
            <a:picLocks noChangeAspect="1" noChangeArrowheads="1"/>
          </p:cNvPicPr>
          <p:nvPr/>
        </p:nvPicPr>
        <p:blipFill>
          <a:blip r:embed="rId2" cstate="print"/>
          <a:srcRect/>
          <a:stretch>
            <a:fillRect/>
          </a:stretch>
        </p:blipFill>
        <p:spPr bwMode="auto">
          <a:xfrm>
            <a:off x="76200" y="76200"/>
            <a:ext cx="1524000" cy="542925"/>
          </a:xfrm>
          <a:prstGeom prst="rect">
            <a:avLst/>
          </a:prstGeom>
          <a:noFill/>
          <a:ln w="9525">
            <a:noFill/>
            <a:miter lim="800000"/>
            <a:headEnd/>
            <a:tailEnd/>
          </a:ln>
        </p:spPr>
      </p:pic>
      <p:pic>
        <p:nvPicPr>
          <p:cNvPr id="3076" name="Picture 5"/>
          <p:cNvPicPr>
            <a:picLocks noChangeAspect="1" noChangeArrowheads="1"/>
          </p:cNvPicPr>
          <p:nvPr/>
        </p:nvPicPr>
        <p:blipFill>
          <a:blip r:embed="rId3" cstate="print"/>
          <a:srcRect/>
          <a:stretch>
            <a:fillRect/>
          </a:stretch>
        </p:blipFill>
        <p:spPr bwMode="auto">
          <a:xfrm>
            <a:off x="5791200" y="0"/>
            <a:ext cx="990600" cy="619125"/>
          </a:xfrm>
          <a:prstGeom prst="rect">
            <a:avLst/>
          </a:prstGeom>
          <a:noFill/>
          <a:ln w="9525">
            <a:noFill/>
            <a:miter lim="800000"/>
            <a:headEnd/>
            <a:tailEnd/>
          </a:ln>
        </p:spPr>
      </p:pic>
      <p:sp>
        <p:nvSpPr>
          <p:cNvPr id="3077" name="Rectangle 7"/>
          <p:cNvSpPr>
            <a:spLocks noChangeArrowheads="1"/>
          </p:cNvSpPr>
          <p:nvPr/>
        </p:nvSpPr>
        <p:spPr bwMode="auto">
          <a:xfrm>
            <a:off x="3657600" y="914400"/>
            <a:ext cx="3200400" cy="6858000"/>
          </a:xfrm>
          <a:prstGeom prst="rect">
            <a:avLst/>
          </a:prstGeom>
          <a:noFill/>
          <a:ln w="9525">
            <a:noFill/>
            <a:miter lim="800000"/>
            <a:headEnd/>
            <a:tailEnd/>
          </a:ln>
        </p:spPr>
        <p:txBody>
          <a:bodyPr/>
          <a:lstStyle/>
          <a:p>
            <a:pPr algn="ctr">
              <a:spcBef>
                <a:spcPct val="20000"/>
              </a:spcBef>
            </a:pPr>
            <a:endParaRPr lang="en-US" sz="3200"/>
          </a:p>
        </p:txBody>
      </p:sp>
      <p:sp>
        <p:nvSpPr>
          <p:cNvPr id="3080" name="Rectangle 34"/>
          <p:cNvSpPr>
            <a:spLocks noChangeArrowheads="1"/>
          </p:cNvSpPr>
          <p:nvPr/>
        </p:nvSpPr>
        <p:spPr bwMode="auto">
          <a:xfrm>
            <a:off x="0" y="685800"/>
            <a:ext cx="6858000" cy="1314450"/>
          </a:xfrm>
          <a:prstGeom prst="rect">
            <a:avLst/>
          </a:prstGeom>
          <a:noFill/>
          <a:ln w="19050">
            <a:noFill/>
            <a:miter lim="800000"/>
            <a:headEnd/>
            <a:tailEnd/>
          </a:ln>
        </p:spPr>
        <p:txBody>
          <a:bodyPr/>
          <a:lstStyle/>
          <a:p>
            <a:pPr algn="ctr">
              <a:spcBef>
                <a:spcPct val="20000"/>
              </a:spcBef>
            </a:pPr>
            <a:r>
              <a:rPr lang="en-US" sz="1150" b="1" dirty="0"/>
              <a:t>HIPAA</a:t>
            </a:r>
          </a:p>
          <a:p>
            <a:pPr>
              <a:spcBef>
                <a:spcPct val="20000"/>
              </a:spcBef>
            </a:pPr>
            <a:r>
              <a:rPr lang="en-US" sz="1120" dirty="0"/>
              <a:t>A Notice of HIPAA Privacy Practices is available. Please ask for a copy so that you may review the policy and understand your rights and our compliance.</a:t>
            </a:r>
          </a:p>
          <a:p>
            <a:pPr>
              <a:spcBef>
                <a:spcPct val="20000"/>
              </a:spcBef>
            </a:pPr>
            <a:r>
              <a:rPr lang="en-US" sz="1120" dirty="0"/>
              <a:t>We understand that you may choose to contact members of our staff or office via Instagram, text, email, etc. Please note that these may not be secure or HIPAA compliant means of contact. Choosing to use them is up to you. If you require only HIPAA compliant communications, please alert our staff. </a:t>
            </a:r>
          </a:p>
          <a:p>
            <a:pPr>
              <a:spcBef>
                <a:spcPct val="20000"/>
              </a:spcBef>
            </a:pPr>
            <a:r>
              <a:rPr lang="en-US" sz="1120" dirty="0"/>
              <a:t>_______________________________________      	Date _____/______/_______</a:t>
            </a:r>
          </a:p>
        </p:txBody>
      </p:sp>
      <p:sp>
        <p:nvSpPr>
          <p:cNvPr id="3081" name="Rectangle 35"/>
          <p:cNvSpPr>
            <a:spLocks noChangeArrowheads="1"/>
          </p:cNvSpPr>
          <p:nvPr/>
        </p:nvSpPr>
        <p:spPr bwMode="auto">
          <a:xfrm>
            <a:off x="-13252" y="2299252"/>
            <a:ext cx="6858000" cy="4562475"/>
          </a:xfrm>
          <a:prstGeom prst="rect">
            <a:avLst/>
          </a:prstGeom>
          <a:noFill/>
          <a:ln w="19050">
            <a:noFill/>
            <a:miter lim="800000"/>
            <a:headEnd/>
            <a:tailEnd/>
          </a:ln>
        </p:spPr>
        <p:txBody>
          <a:bodyPr/>
          <a:lstStyle/>
          <a:p>
            <a:pPr algn="ctr">
              <a:spcBef>
                <a:spcPct val="20000"/>
              </a:spcBef>
            </a:pPr>
            <a:r>
              <a:rPr lang="en-US" sz="1150" b="1" dirty="0"/>
              <a:t>Financial Payment Agreement</a:t>
            </a:r>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50" dirty="0"/>
          </a:p>
          <a:p>
            <a:pPr>
              <a:spcBef>
                <a:spcPct val="20000"/>
              </a:spcBef>
            </a:pPr>
            <a:endParaRPr lang="en-US" sz="1120" dirty="0"/>
          </a:p>
          <a:p>
            <a:pPr>
              <a:spcBef>
                <a:spcPct val="20000"/>
              </a:spcBef>
            </a:pPr>
            <a:endParaRPr lang="en-US" sz="1120" dirty="0"/>
          </a:p>
          <a:p>
            <a:pPr>
              <a:spcBef>
                <a:spcPct val="20000"/>
              </a:spcBef>
            </a:pPr>
            <a:endParaRPr lang="en-US" sz="1120" dirty="0"/>
          </a:p>
          <a:p>
            <a:pPr>
              <a:spcBef>
                <a:spcPct val="20000"/>
              </a:spcBef>
            </a:pPr>
            <a:endParaRPr lang="en-US" sz="1120" dirty="0"/>
          </a:p>
          <a:p>
            <a:pPr>
              <a:spcBef>
                <a:spcPct val="20000"/>
              </a:spcBef>
            </a:pPr>
            <a:r>
              <a:rPr lang="en-US" sz="1120" dirty="0"/>
              <a:t>By signing below, I acknowledge that I understand the financial terms described above and agree to adhere to these. </a:t>
            </a:r>
          </a:p>
          <a:p>
            <a:pPr>
              <a:spcBef>
                <a:spcPct val="20000"/>
              </a:spcBef>
            </a:pPr>
            <a:r>
              <a:rPr lang="en-US" sz="1150" dirty="0"/>
              <a:t>_______________________________________      	Date _____/______/_______</a:t>
            </a:r>
          </a:p>
        </p:txBody>
      </p:sp>
      <p:sp>
        <p:nvSpPr>
          <p:cNvPr id="3082" name="Text Box 36"/>
          <p:cNvSpPr txBox="1">
            <a:spLocks noChangeArrowheads="1"/>
          </p:cNvSpPr>
          <p:nvPr/>
        </p:nvSpPr>
        <p:spPr bwMode="auto">
          <a:xfrm>
            <a:off x="3313" y="1994452"/>
            <a:ext cx="2667000" cy="274638"/>
          </a:xfrm>
          <a:prstGeom prst="rect">
            <a:avLst/>
          </a:prstGeom>
          <a:noFill/>
          <a:ln w="9525">
            <a:noFill/>
            <a:miter lim="800000"/>
            <a:headEnd/>
            <a:tailEnd/>
          </a:ln>
        </p:spPr>
        <p:txBody>
          <a:bodyPr>
            <a:spAutoFit/>
          </a:bodyPr>
          <a:lstStyle/>
          <a:p>
            <a:pPr>
              <a:spcBef>
                <a:spcPct val="50000"/>
              </a:spcBef>
            </a:pPr>
            <a:r>
              <a:rPr lang="en-US" sz="1120" dirty="0"/>
              <a:t>Patient (or Guardian) Signature</a:t>
            </a:r>
          </a:p>
        </p:txBody>
      </p:sp>
      <p:sp>
        <p:nvSpPr>
          <p:cNvPr id="3083" name="Text Box 37"/>
          <p:cNvSpPr txBox="1">
            <a:spLocks noChangeArrowheads="1"/>
          </p:cNvSpPr>
          <p:nvPr/>
        </p:nvSpPr>
        <p:spPr bwMode="auto">
          <a:xfrm>
            <a:off x="-13252" y="2505801"/>
            <a:ext cx="6858000" cy="5900077"/>
          </a:xfrm>
          <a:prstGeom prst="rect">
            <a:avLst/>
          </a:prstGeom>
          <a:noFill/>
          <a:ln w="9525">
            <a:noFill/>
            <a:miter lim="800000"/>
            <a:headEnd/>
            <a:tailEnd/>
          </a:ln>
        </p:spPr>
        <p:txBody>
          <a:bodyPr wrap="square">
            <a:spAutoFit/>
          </a:bodyPr>
          <a:lstStyle/>
          <a:p>
            <a:pPr marL="171450" indent="-171450">
              <a:buFont typeface="Arial" panose="020B0604020202020204" pitchFamily="34" charset="0"/>
              <a:buChar char="•"/>
            </a:pPr>
            <a:r>
              <a:rPr lang="en-US" sz="1110" dirty="0"/>
              <a:t>Whether you belong to an insurance plan or we are not a provider within your insurance network, </a:t>
            </a:r>
            <a:r>
              <a:rPr lang="en-US" sz="1110" u="sng" dirty="0"/>
              <a:t>you are responsible for all charges.</a:t>
            </a:r>
            <a:r>
              <a:rPr lang="en-US" sz="1110" dirty="0"/>
              <a:t> Applicable co-pays will be collected at the time of your visit; deductibles and co-insurance payments will be billed to you. Deductibles and co-insurance are additional amounts due – they are determined by your specific insurance contract. If you do not know how they work or what you are required to pay for medical services in addition to co-pays, please consult your insurance to discuss. Sometimes your insurance company may remit a check payment directly to you for services rendered by us—this depends on your insurance plan—but these monies are due to us and will be billed accordingly. </a:t>
            </a:r>
          </a:p>
          <a:p>
            <a:pPr marL="171450" indent="-171450">
              <a:buFont typeface="Arial" panose="020B0604020202020204" pitchFamily="34" charset="0"/>
              <a:buChar char="•"/>
            </a:pPr>
            <a:r>
              <a:rPr lang="en-US" sz="1110" dirty="0"/>
              <a:t>For cosmetic procedures, all payments are expected at the time of service, unless other arrangements have been made </a:t>
            </a:r>
            <a:r>
              <a:rPr lang="en-US" sz="1110" u="sng" dirty="0"/>
              <a:t>prior</a:t>
            </a:r>
            <a:r>
              <a:rPr lang="en-US" sz="1110" dirty="0"/>
              <a:t> to treatment. We do not send bills for cosmetic procedures, nor do we put balances “on account”. If you are purchasing a package treatment series, payment arrangements will be discussed with you and agreed upon prior to beginning treatment. You will also be required to sign consents. </a:t>
            </a:r>
          </a:p>
          <a:p>
            <a:pPr marL="171450" indent="-171450">
              <a:buFont typeface="Arial" panose="020B0604020202020204" pitchFamily="34" charset="0"/>
              <a:buChar char="•"/>
            </a:pPr>
            <a:r>
              <a:rPr lang="en-US" sz="1110" dirty="0"/>
              <a:t>Certain medical procedures may require us to send tissue or specimens to a lab. The lab coordinates care with us but they will bill you separately for these charges. We do not control their charges or have any ability to work with them in regard to your payments. </a:t>
            </a:r>
          </a:p>
          <a:p>
            <a:pPr marL="171450" indent="-171450">
              <a:buFont typeface="Arial" panose="020B0604020202020204" pitchFamily="34" charset="0"/>
              <a:buChar char="•"/>
            </a:pPr>
            <a:r>
              <a:rPr lang="en-US" sz="1110" dirty="0">
                <a:solidFill>
                  <a:srgbClr val="000000"/>
                </a:solidFill>
                <a:latin typeface="arial" panose="020B0604020202020204" pitchFamily="34" charset="0"/>
              </a:rPr>
              <a:t>O</a:t>
            </a:r>
            <a:r>
              <a:rPr lang="en-US" sz="1110" b="0" i="0" dirty="0">
                <a:solidFill>
                  <a:srgbClr val="000000"/>
                </a:solidFill>
                <a:effectLst/>
                <a:latin typeface="arial" panose="020B0604020202020204" pitchFamily="34" charset="0"/>
              </a:rPr>
              <a:t>ur good faith estimates for future self pay medical services are given verbally and noted in your medical visit note. They are good for a </a:t>
            </a:r>
            <a:r>
              <a:rPr lang="en-US" sz="1110" dirty="0">
                <a:solidFill>
                  <a:srgbClr val="000000"/>
                </a:solidFill>
                <a:latin typeface="arial" panose="020B0604020202020204" pitchFamily="34" charset="0"/>
              </a:rPr>
              <a:t>maximum of 6 months and then will need to be redone.</a:t>
            </a:r>
            <a:r>
              <a:rPr lang="en-US" sz="1110" b="0" i="0" dirty="0">
                <a:solidFill>
                  <a:srgbClr val="000000"/>
                </a:solidFill>
                <a:effectLst/>
                <a:latin typeface="arial" panose="020B0604020202020204" pitchFamily="34" charset="0"/>
              </a:rPr>
              <a:t> if you would like a good faith estimate in writing, please let us know.</a:t>
            </a:r>
            <a:endParaRPr lang="en-US" sz="1110" dirty="0"/>
          </a:p>
          <a:p>
            <a:pPr marL="171450" indent="-171450">
              <a:buFont typeface="Arial" panose="020B0604020202020204" pitchFamily="34" charset="0"/>
              <a:buChar char="•"/>
            </a:pPr>
            <a:r>
              <a:rPr lang="en-US" sz="1110" dirty="0"/>
              <a:t>Any fees for missed appointments or no shows will be required to be paid prior to new visits. We never intend to waste your time, and we ask that you do not waste ours or other patients’. </a:t>
            </a:r>
          </a:p>
          <a:p>
            <a:pPr marL="171450" indent="-171450">
              <a:buFont typeface="Arial" panose="020B0604020202020204" pitchFamily="34" charset="0"/>
              <a:buChar char="•"/>
            </a:pPr>
            <a:r>
              <a:rPr lang="en-US" sz="1110" dirty="0"/>
              <a:t>We accept payment in the form of cash, check, Care Credit, or credit card (Visa, Mastercard, Discover, and American Express). We do not hold checks. A $25.00 NSF fee will be charged for returned checks and your account will be turned over to the District Attorney and/or our collection agency in the event of an NSF check as well. </a:t>
            </a:r>
          </a:p>
          <a:p>
            <a:pPr marL="171450" indent="-171450">
              <a:buFont typeface="Arial" panose="020B0604020202020204" pitchFamily="34" charset="0"/>
              <a:buChar char="•"/>
            </a:pPr>
            <a:r>
              <a:rPr lang="en-US" sz="1110" dirty="0"/>
              <a:t>Due to the overwhelming increase of operating costs, we have implemented a 4% charge on all credit card transactions—this includes debit cards. If you do not wish to pay this fee, please pay via cash or check, as those do not have the 4% fee added. </a:t>
            </a:r>
          </a:p>
          <a:p>
            <a:pPr marL="171450" indent="-171450">
              <a:buFont typeface="Arial" panose="020B0604020202020204" pitchFamily="34" charset="0"/>
              <a:buChar char="•"/>
            </a:pPr>
            <a:r>
              <a:rPr lang="en-US" sz="1110" dirty="0"/>
              <a:t>We have an agreement with TSI Collections regarding accounts that do not pay in a timely manner. We will send statements before sending your account to collections–if you provide an email address we will also send you an email as a final reminder. In the event your account is sent to TSI, a fee of $15.00 </a:t>
            </a:r>
            <a:r>
              <a:rPr lang="en-US" sz="1110" i="1" dirty="0"/>
              <a:t>minimum</a:t>
            </a:r>
            <a:r>
              <a:rPr lang="en-US" sz="1110" dirty="0"/>
              <a:t> will be added to your account and due by you along with the fees which you owe for your services. Our goal is never to send anyone to collections. Please help us to do this by contacting our office if you are unable to pay your bill for any reason so we can discuss options with you.</a:t>
            </a:r>
          </a:p>
        </p:txBody>
      </p:sp>
      <p:sp>
        <p:nvSpPr>
          <p:cNvPr id="3084" name="Text Box 38"/>
          <p:cNvSpPr txBox="1">
            <a:spLocks noChangeArrowheads="1"/>
          </p:cNvSpPr>
          <p:nvPr/>
        </p:nvSpPr>
        <p:spPr bwMode="auto">
          <a:xfrm>
            <a:off x="5798" y="8915400"/>
            <a:ext cx="2667000" cy="274637"/>
          </a:xfrm>
          <a:prstGeom prst="rect">
            <a:avLst/>
          </a:prstGeom>
          <a:noFill/>
          <a:ln w="9525">
            <a:noFill/>
            <a:miter lim="800000"/>
            <a:headEnd/>
            <a:tailEnd/>
          </a:ln>
        </p:spPr>
        <p:txBody>
          <a:bodyPr wrap="square">
            <a:spAutoFit/>
          </a:bodyPr>
          <a:lstStyle/>
          <a:p>
            <a:pPr>
              <a:spcBef>
                <a:spcPct val="50000"/>
              </a:spcBef>
            </a:pPr>
            <a:r>
              <a:rPr lang="en-US" sz="1200" dirty="0"/>
              <a:t>Patient (or Guardian) Signature</a:t>
            </a:r>
          </a:p>
        </p:txBody>
      </p:sp>
      <p:sp>
        <p:nvSpPr>
          <p:cNvPr id="3086" name="Rectangle 40"/>
          <p:cNvSpPr>
            <a:spLocks noChangeArrowheads="1"/>
          </p:cNvSpPr>
          <p:nvPr/>
        </p:nvSpPr>
        <p:spPr bwMode="auto">
          <a:xfrm>
            <a:off x="49119" y="696214"/>
            <a:ext cx="6781800" cy="1592962"/>
          </a:xfrm>
          <a:prstGeom prst="rect">
            <a:avLst/>
          </a:prstGeom>
          <a:noFill/>
          <a:ln w="19050">
            <a:solidFill>
              <a:schemeClr val="tx1"/>
            </a:solidFill>
            <a:miter lim="800000"/>
            <a:headEnd/>
            <a:tailEnd/>
          </a:ln>
        </p:spPr>
        <p:txBody>
          <a:bodyPr wrap="none" anchor="ctr"/>
          <a:lstStyle/>
          <a:p>
            <a:endParaRPr lang="en-US"/>
          </a:p>
        </p:txBody>
      </p:sp>
      <p:sp>
        <p:nvSpPr>
          <p:cNvPr id="3087" name="Rectangle 41"/>
          <p:cNvSpPr>
            <a:spLocks noChangeArrowheads="1"/>
          </p:cNvSpPr>
          <p:nvPr/>
        </p:nvSpPr>
        <p:spPr bwMode="auto">
          <a:xfrm>
            <a:off x="49119" y="2345632"/>
            <a:ext cx="6781800" cy="6798368"/>
          </a:xfrm>
          <a:prstGeom prst="rect">
            <a:avLst/>
          </a:prstGeom>
          <a:noFill/>
          <a:ln w="19050">
            <a:solidFill>
              <a:schemeClr val="tx1"/>
            </a:solidFill>
            <a:miter lim="800000"/>
            <a:headEnd/>
            <a:tailEnd/>
          </a:ln>
        </p:spPr>
        <p:txBody>
          <a:bodyPr wrap="none" anchor="ct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289</TotalTime>
  <Words>1016</Words>
  <Application>Microsoft Office PowerPoint</Application>
  <PresentationFormat>On-screen Show (4:3)</PresentationFormat>
  <Paragraphs>91</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arial</vt:lpstr>
      <vt:lpstr>Default Design</vt:lpstr>
      <vt:lpstr>PowerPoint Presentation</vt:lpstr>
      <vt:lpstr>PowerPoint Presentation</vt:lpstr>
    </vt:vector>
  </TitlesOfParts>
  <Company>DOCS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Las Vegas Glove, Inc.</dc:creator>
  <cp:lastModifiedBy>katie rueckl</cp:lastModifiedBy>
  <cp:revision>62</cp:revision>
  <cp:lastPrinted>2023-12-29T19:18:28Z</cp:lastPrinted>
  <dcterms:created xsi:type="dcterms:W3CDTF">2008-12-01T23:55:11Z</dcterms:created>
  <dcterms:modified xsi:type="dcterms:W3CDTF">2023-12-29T19:21:55Z</dcterms:modified>
</cp:coreProperties>
</file>